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5"/>
  </p:notesMasterIdLst>
  <p:sldIdLst>
    <p:sldId id="256" r:id="rId2"/>
    <p:sldId id="291" r:id="rId3"/>
    <p:sldId id="286" r:id="rId4"/>
    <p:sldId id="287" r:id="rId5"/>
    <p:sldId id="288" r:id="rId6"/>
    <p:sldId id="289" r:id="rId7"/>
    <p:sldId id="290" r:id="rId8"/>
    <p:sldId id="258" r:id="rId9"/>
    <p:sldId id="259" r:id="rId10"/>
    <p:sldId id="260" r:id="rId11"/>
    <p:sldId id="261" r:id="rId12"/>
    <p:sldId id="292" r:id="rId13"/>
    <p:sldId id="293" r:id="rId14"/>
    <p:sldId id="262" r:id="rId15"/>
    <p:sldId id="294" r:id="rId16"/>
    <p:sldId id="295" r:id="rId17"/>
    <p:sldId id="296" r:id="rId18"/>
    <p:sldId id="297" r:id="rId19"/>
    <p:sldId id="298" r:id="rId20"/>
    <p:sldId id="299"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3" r:id="rId34"/>
    <p:sldId id="312" r:id="rId35"/>
    <p:sldId id="314" r:id="rId36"/>
    <p:sldId id="315" r:id="rId37"/>
    <p:sldId id="316" r:id="rId38"/>
    <p:sldId id="318" r:id="rId39"/>
    <p:sldId id="319" r:id="rId40"/>
    <p:sldId id="320" r:id="rId41"/>
    <p:sldId id="321" r:id="rId42"/>
    <p:sldId id="317" r:id="rId43"/>
    <p:sldId id="322"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2819" autoAdjust="0"/>
  </p:normalViewPr>
  <p:slideViewPr>
    <p:cSldViewPr snapToGrid="0">
      <p:cViewPr varScale="1">
        <p:scale>
          <a:sx n="69" d="100"/>
          <a:sy n="69" d="100"/>
        </p:scale>
        <p:origin x="78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8D3518-C73A-4F57-BE48-0C1D676672D4}" type="datetimeFigureOut">
              <a:rPr lang="en-US" smtClean="0"/>
              <a:t>1/5/2016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056792-0A5B-474D-8D31-A322319337DE}" type="slidenum">
              <a:rPr lang="en-US" smtClean="0"/>
              <a:t>‹#›</a:t>
            </a:fld>
            <a:endParaRPr lang="en-US"/>
          </a:p>
        </p:txBody>
      </p:sp>
    </p:spTree>
    <p:extLst>
      <p:ext uri="{BB962C8B-B14F-4D97-AF65-F5344CB8AC3E}">
        <p14:creationId xmlns:p14="http://schemas.microsoft.com/office/powerpoint/2010/main" val="4043761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056792-0A5B-474D-8D31-A322319337DE}" type="slidenum">
              <a:rPr lang="en-US" smtClean="0"/>
              <a:t>11</a:t>
            </a:fld>
            <a:endParaRPr lang="en-US"/>
          </a:p>
        </p:txBody>
      </p:sp>
    </p:spTree>
    <p:extLst>
      <p:ext uri="{BB962C8B-B14F-4D97-AF65-F5344CB8AC3E}">
        <p14:creationId xmlns:p14="http://schemas.microsoft.com/office/powerpoint/2010/main" val="3071236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056792-0A5B-474D-8D31-A322319337DE}" type="slidenum">
              <a:rPr lang="en-US" smtClean="0"/>
              <a:t>12</a:t>
            </a:fld>
            <a:endParaRPr lang="en-US"/>
          </a:p>
        </p:txBody>
      </p:sp>
    </p:spTree>
    <p:extLst>
      <p:ext uri="{BB962C8B-B14F-4D97-AF65-F5344CB8AC3E}">
        <p14:creationId xmlns:p14="http://schemas.microsoft.com/office/powerpoint/2010/main" val="269037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smtClean="0"/>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1/4/2016</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1/4/2016</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1/4/2016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1/4/2016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1/4/2016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1/4/2016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1/4/2016</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1/4/2016</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1/4/2016</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8523" y="2077183"/>
            <a:ext cx="10318418" cy="4394988"/>
          </a:xfrm>
        </p:spPr>
        <p:txBody>
          <a:bodyPr/>
          <a:lstStyle/>
          <a:p>
            <a:pPr>
              <a:lnSpc>
                <a:spcPct val="115000"/>
              </a:lnSpc>
            </a:pPr>
            <a:r>
              <a:rPr lang="en-US" sz="4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Analysis of the Security Vulnerabilities in Virtual Private </a:t>
            </a:r>
            <a:r>
              <a:rPr lang="en-US" sz="4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Networks</a:t>
            </a:r>
            <a:br>
              <a:rPr lang="en-US" sz="4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br>
            <a:r>
              <a:rPr lang="en-US" sz="4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______________________________________________</a:t>
            </a:r>
            <a:br>
              <a:rPr lang="en-US" sz="4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br>
            <a:r>
              <a:rPr lang="en-US" sz="1800" b="1" dirty="0" smtClean="0">
                <a:solidFill>
                  <a:srgbClr val="000000"/>
                </a:solidFill>
                <a:latin typeface="Cambria" panose="02040503050406030204" pitchFamily="18" charset="0"/>
                <a:ea typeface="Calibri" panose="020F0502020204030204" pitchFamily="34" charset="0"/>
                <a:cs typeface="Times New Roman" panose="02020603050405020304" pitchFamily="18" charset="0"/>
              </a:rPr>
              <a:t>Atiqa </a:t>
            </a:r>
            <a:r>
              <a:rPr lang="en-US" sz="1800" b="1" dirty="0">
                <a:solidFill>
                  <a:srgbClr val="000000"/>
                </a:solidFill>
                <a:latin typeface="Cambria" panose="02040503050406030204" pitchFamily="18" charset="0"/>
                <a:ea typeface="Calibri" panose="020F0502020204030204" pitchFamily="34" charset="0"/>
                <a:cs typeface="Times New Roman" panose="02020603050405020304" pitchFamily="18" charset="0"/>
              </a:rPr>
              <a:t>Zafar &amp; Zaryab </a:t>
            </a:r>
            <a:r>
              <a:rPr lang="en-US" sz="1800" b="1" dirty="0" smtClean="0">
                <a:solidFill>
                  <a:srgbClr val="000000"/>
                </a:solidFill>
                <a:latin typeface="Cambria" panose="02040503050406030204" pitchFamily="18" charset="0"/>
                <a:ea typeface="Calibri" panose="020F0502020204030204" pitchFamily="34" charset="0"/>
                <a:cs typeface="Times New Roman" panose="02020603050405020304" pitchFamily="18" charset="0"/>
              </a:rPr>
              <a:t>Khan</a:t>
            </a:r>
            <a:br>
              <a:rPr lang="en-US" sz="1800" b="1" dirty="0" smtClean="0">
                <a:solidFill>
                  <a:srgbClr val="000000"/>
                </a:solidFill>
                <a:latin typeface="Cambria" panose="02040503050406030204" pitchFamily="18" charset="0"/>
                <a:ea typeface="Calibri" panose="020F0502020204030204" pitchFamily="34" charset="0"/>
                <a:cs typeface="Times New Roman" panose="02020603050405020304" pitchFamily="18" charset="0"/>
              </a:rPr>
            </a:br>
            <a:r>
              <a:rPr lang="en-US" sz="1800" b="1" dirty="0" smtClean="0">
                <a:solidFill>
                  <a:srgbClr val="000000"/>
                </a:solidFill>
                <a:latin typeface="Cambria" panose="02040503050406030204" pitchFamily="18" charset="0"/>
                <a:ea typeface="Calibri" panose="020F0502020204030204" pitchFamily="34" charset="0"/>
                <a:cs typeface="Times New Roman" panose="02020603050405020304" pitchFamily="18" charset="0"/>
              </a:rPr>
              <a:t>CS381 NETWORK SECURITY</a:t>
            </a:r>
            <a:r>
              <a:rPr lang="en-US" sz="1800" dirty="0">
                <a:latin typeface="Calibri" panose="020F0502020204030204" pitchFamily="34" charset="0"/>
                <a:ea typeface="Calibri" panose="020F0502020204030204" pitchFamily="34" charset="0"/>
                <a:cs typeface="Times New Roman" panose="02020603050405020304" pitchFamily="18" charset="0"/>
              </a:rPr>
              <a:t/>
            </a:r>
            <a:br>
              <a:rPr lang="en-US" sz="1800" dirty="0">
                <a:latin typeface="Calibri" panose="020F0502020204030204" pitchFamily="34" charset="0"/>
                <a:ea typeface="Calibri" panose="020F0502020204030204" pitchFamily="34" charset="0"/>
                <a:cs typeface="Times New Roman" panose="02020603050405020304" pitchFamily="18" charset="0"/>
              </a:rPr>
            </a:br>
            <a:r>
              <a:rPr lang="en-US" sz="2800" dirty="0">
                <a:latin typeface="Calibri" panose="020F0502020204030204" pitchFamily="34" charset="0"/>
                <a:ea typeface="Calibri" panose="020F0502020204030204" pitchFamily="34" charset="0"/>
                <a:cs typeface="Times New Roman" panose="02020603050405020304" pitchFamily="18" charset="0"/>
              </a:rPr>
              <a:t/>
            </a:r>
            <a:br>
              <a:rPr lang="en-US" sz="2800" dirty="0">
                <a:latin typeface="Calibri" panose="020F0502020204030204" pitchFamily="34" charset="0"/>
                <a:ea typeface="Calibri" panose="020F0502020204030204" pitchFamily="34" charset="0"/>
                <a:cs typeface="Times New Roman" panose="02020603050405020304" pitchFamily="18" charset="0"/>
              </a:rPr>
            </a:br>
            <a:r>
              <a:rPr lang="en-US" sz="4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r>
            <a:br>
              <a:rPr lang="en-US" sz="4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br>
            <a:endParaRPr lang="en-US" sz="4000" dirty="0"/>
          </a:p>
        </p:txBody>
      </p:sp>
    </p:spTree>
    <p:extLst>
      <p:ext uri="{BB962C8B-B14F-4D97-AF65-F5344CB8AC3E}">
        <p14:creationId xmlns:p14="http://schemas.microsoft.com/office/powerpoint/2010/main" val="2353993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59876" y="224135"/>
            <a:ext cx="9809871" cy="707886"/>
          </a:xfrm>
          <a:prstGeom prst="rect">
            <a:avLst/>
          </a:prstGeom>
        </p:spPr>
        <p:txBody>
          <a:bodyPr wrap="square">
            <a:spAutoFit/>
          </a:bodyPr>
          <a:lstStyle/>
          <a:p>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This is incredibly useful when you do your online banking, use </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Wi-Fi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hotspots, shop online, access media or secure your communications </a:t>
            </a:r>
          </a:p>
        </p:txBody>
      </p:sp>
      <p:pic>
        <p:nvPicPr>
          <p:cNvPr id="4" name="Picture 3"/>
          <p:cNvPicPr>
            <a:picLocks noChangeAspect="1"/>
          </p:cNvPicPr>
          <p:nvPr/>
        </p:nvPicPr>
        <p:blipFill rotWithShape="1">
          <a:blip r:embed="rId2"/>
          <a:srcRect l="53916" t="48647" r="20175" b="8816"/>
          <a:stretch/>
        </p:blipFill>
        <p:spPr>
          <a:xfrm>
            <a:off x="2781851" y="1123673"/>
            <a:ext cx="2424752" cy="2238232"/>
          </a:xfrm>
          <a:prstGeom prst="rect">
            <a:avLst/>
          </a:prstGeom>
          <a:ln>
            <a:noFill/>
          </a:ln>
          <a:effectLst>
            <a:softEdge rad="112500"/>
          </a:effectLst>
        </p:spPr>
      </p:pic>
      <p:pic>
        <p:nvPicPr>
          <p:cNvPr id="5" name="Picture 4"/>
          <p:cNvPicPr>
            <a:picLocks noChangeAspect="1"/>
          </p:cNvPicPr>
          <p:nvPr/>
        </p:nvPicPr>
        <p:blipFill rotWithShape="1">
          <a:blip r:embed="rId3"/>
          <a:srcRect l="56224" t="51446" r="23847" b="19263"/>
          <a:stretch/>
        </p:blipFill>
        <p:spPr>
          <a:xfrm>
            <a:off x="6683219" y="1034540"/>
            <a:ext cx="2593075" cy="2142699"/>
          </a:xfrm>
          <a:prstGeom prst="rect">
            <a:avLst/>
          </a:prstGeom>
          <a:ln>
            <a:noFill/>
          </a:ln>
          <a:effectLst>
            <a:softEdge rad="112500"/>
          </a:effectLst>
        </p:spPr>
      </p:pic>
      <p:sp>
        <p:nvSpPr>
          <p:cNvPr id="6" name="TextBox 5"/>
          <p:cNvSpPr txBox="1"/>
          <p:nvPr/>
        </p:nvSpPr>
        <p:spPr>
          <a:xfrm>
            <a:off x="6945644" y="3051332"/>
            <a:ext cx="2434594" cy="369332"/>
          </a:xfrm>
          <a:prstGeom prst="rect">
            <a:avLst/>
          </a:prstGeom>
          <a:noFill/>
        </p:spPr>
        <p:txBody>
          <a:bodyPr wrap="square" rtlCol="0">
            <a:spAutoFit/>
          </a:bodyPr>
          <a:lstStyle/>
          <a:p>
            <a:r>
              <a:rPr lang="en-US" b="1" dirty="0" smtClean="0">
                <a:solidFill>
                  <a:schemeClr val="bg1">
                    <a:lumMod val="50000"/>
                  </a:schemeClr>
                </a:solidFill>
              </a:rPr>
              <a:t>WIFI HOTSPOTS</a:t>
            </a:r>
            <a:endParaRPr lang="en-US" b="1" dirty="0">
              <a:solidFill>
                <a:schemeClr val="bg1">
                  <a:lumMod val="50000"/>
                </a:schemeClr>
              </a:solidFill>
            </a:endParaRPr>
          </a:p>
        </p:txBody>
      </p:sp>
      <p:pic>
        <p:nvPicPr>
          <p:cNvPr id="7" name="Picture 6"/>
          <p:cNvPicPr>
            <a:picLocks noChangeAspect="1"/>
          </p:cNvPicPr>
          <p:nvPr/>
        </p:nvPicPr>
        <p:blipFill rotWithShape="1">
          <a:blip r:embed="rId4"/>
          <a:srcRect l="51294" t="53545" r="20281" b="8582"/>
          <a:stretch/>
        </p:blipFill>
        <p:spPr>
          <a:xfrm>
            <a:off x="8592262" y="4014942"/>
            <a:ext cx="2577485" cy="1930737"/>
          </a:xfrm>
          <a:prstGeom prst="rect">
            <a:avLst/>
          </a:prstGeom>
          <a:ln>
            <a:noFill/>
          </a:ln>
          <a:effectLst>
            <a:softEdge rad="112500"/>
          </a:effectLst>
        </p:spPr>
      </p:pic>
      <p:pic>
        <p:nvPicPr>
          <p:cNvPr id="8" name="Picture 7"/>
          <p:cNvPicPr>
            <a:picLocks noChangeAspect="1"/>
          </p:cNvPicPr>
          <p:nvPr/>
        </p:nvPicPr>
        <p:blipFill rotWithShape="1">
          <a:blip r:embed="rId5"/>
          <a:srcRect l="56433" t="48461" r="25210" b="7696"/>
          <a:stretch/>
        </p:blipFill>
        <p:spPr>
          <a:xfrm>
            <a:off x="5461679" y="3850543"/>
            <a:ext cx="1606263" cy="2156981"/>
          </a:xfrm>
          <a:prstGeom prst="rect">
            <a:avLst/>
          </a:prstGeom>
          <a:ln>
            <a:noFill/>
          </a:ln>
          <a:effectLst>
            <a:softEdge rad="112500"/>
          </a:effectLst>
        </p:spPr>
      </p:pic>
      <p:pic>
        <p:nvPicPr>
          <p:cNvPr id="9" name="Picture 8"/>
          <p:cNvPicPr>
            <a:picLocks noChangeAspect="1"/>
          </p:cNvPicPr>
          <p:nvPr/>
        </p:nvPicPr>
        <p:blipFill rotWithShape="1">
          <a:blip r:embed="rId6"/>
          <a:srcRect l="48042" t="49394" r="15455" b="8256"/>
          <a:stretch/>
        </p:blipFill>
        <p:spPr>
          <a:xfrm>
            <a:off x="1359876" y="3850543"/>
            <a:ext cx="3316404" cy="2163287"/>
          </a:xfrm>
          <a:prstGeom prst="rect">
            <a:avLst/>
          </a:prstGeom>
          <a:ln>
            <a:noFill/>
          </a:ln>
          <a:effectLst>
            <a:softEdge rad="112500"/>
          </a:effectLst>
        </p:spPr>
      </p:pic>
    </p:spTree>
    <p:extLst>
      <p:ext uri="{BB962C8B-B14F-4D97-AF65-F5344CB8AC3E}">
        <p14:creationId xmlns:p14="http://schemas.microsoft.com/office/powerpoint/2010/main" val="42057721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52025" y="411124"/>
            <a:ext cx="10042350" cy="5816977"/>
          </a:xfrm>
          <a:prstGeom prst="rect">
            <a:avLst/>
          </a:prstGeom>
        </p:spPr>
        <p:txBody>
          <a:bodyPr wrap="square">
            <a:spAutoFit/>
          </a:bodyPr>
          <a:lstStyle/>
          <a:p>
            <a:pPr algn="just"/>
            <a:r>
              <a:rPr lang="en-US" sz="36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Our motivation for this research project was </a:t>
            </a:r>
            <a:endParaRPr lang="en-US" sz="36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b="0" i="0" u="none" strike="noStrike" baseline="0" dirty="0" smtClean="0">
              <a:solidFill>
                <a:srgbClr val="000000"/>
              </a:solidFill>
              <a:latin typeface="+mj-lt"/>
            </a:endParaRPr>
          </a:p>
          <a:p>
            <a:pPr marL="285750" indent="-285750" algn="just">
              <a:buFont typeface="Arial" panose="020B0604020202020204" pitchFamily="34" charset="0"/>
              <a:buChar char="•"/>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the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increasing use of the VPN services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by students, businesses and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organizations</a:t>
            </a:r>
          </a:p>
          <a:p>
            <a:pPr marL="285750" indent="-285750" algn="just">
              <a:buFont typeface="Arial" panose="020B0604020202020204" pitchFamily="34" charset="0"/>
              <a:buChar char="•"/>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the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large misinformation in product advertisements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that they are exposed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to (VPNs boldly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claiming about privacy and anonymity without undergoing any standard </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evaluations not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the impenetrable, secure systems </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open to attacks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such as IPv6 leakage, DNS hijacking, Offline Password Cracking, Man-in-the-Middle Attacks and Malware Infections etc. Over half of the 16 VPN services, looked into by a group of researchers[19] from Sapienza University of Rome and Queen Mary University of London, used the Point-to-Point Tunneling Protocol with MS-CHAPv2 authentications, which makes them vulnerable to brute force hacks. </a:t>
            </a: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a:solidFill>
                <a:srgbClr val="FF0000"/>
              </a:solidFill>
              <a:latin typeface="Cambria" panose="02040503050406030204" pitchFamily="18" charset="0"/>
              <a:ea typeface="Times New Roman" panose="02020603050405020304" pitchFamily="18" charset="0"/>
              <a:cs typeface="Times New Roman" panose="02020603050405020304" pitchFamily="18" charset="0"/>
            </a:endParaRPr>
          </a:p>
          <a:p>
            <a:pPr algn="just"/>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 </a:t>
            </a:r>
            <a:r>
              <a:rPr lang="en-US" sz="2000" kern="1400" spc="25"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worrying aspect of the problem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is where people use VPN services for anonymity and security from government monitoring, little knowing that they are in fact fully exposing their data and online activity footprint. </a:t>
            </a:r>
          </a:p>
          <a:p>
            <a:pPr marL="285750" indent="-285750" algn="just">
              <a:buFont typeface="Arial" panose="020B0604020202020204" pitchFamily="34" charset="0"/>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dirty="0" smtClean="0">
              <a:solidFill>
                <a:srgbClr val="000000"/>
              </a:solidFill>
              <a:latin typeface="+mj-lt"/>
            </a:endParaRPr>
          </a:p>
        </p:txBody>
      </p:sp>
    </p:spTree>
    <p:extLst>
      <p:ext uri="{BB962C8B-B14F-4D97-AF65-F5344CB8AC3E}">
        <p14:creationId xmlns:p14="http://schemas.microsoft.com/office/powerpoint/2010/main" val="25843257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52025" y="411124"/>
            <a:ext cx="10042350" cy="5847755"/>
          </a:xfrm>
          <a:prstGeom prst="rect">
            <a:avLst/>
          </a:prstGeom>
        </p:spPr>
        <p:txBody>
          <a:bodyPr wrap="square">
            <a:spAutoFit/>
          </a:bodyPr>
          <a:lstStyle/>
          <a:p>
            <a:pPr algn="just"/>
            <a:r>
              <a:rPr lang="en-US" sz="36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Our motivation for this research project was </a:t>
            </a:r>
            <a:endParaRPr lang="en-US" sz="36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Therefore</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in our research project, we aim to further </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evaluate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the issue of User Anonymity, PPTP exploitation, IPv6 leakage, DNS hijacking and others to address the Security Risks of VPN in front of the student community. This way, we aim to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create a more privacy conscious customer base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that is able to choose secure technologies to meet their needs and that forces the VPN service providers to secure their services and clients against this risks. </a:t>
            </a: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Throughout our </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research,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we also realized that the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range of detection and defense practices to deal with the security vulnerabilities of VPNs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have not been </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thoroughly provided.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We aim to complement our analysis of the security vulnerabilities with </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 section on the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countermeasures for VPN </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vulnerabilities.</a:t>
            </a: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dirty="0" smtClean="0">
              <a:solidFill>
                <a:srgbClr val="000000"/>
              </a:solidFill>
              <a:latin typeface="+mj-lt"/>
            </a:endParaRPr>
          </a:p>
        </p:txBody>
      </p:sp>
    </p:spTree>
    <p:extLst>
      <p:ext uri="{BB962C8B-B14F-4D97-AF65-F5344CB8AC3E}">
        <p14:creationId xmlns:p14="http://schemas.microsoft.com/office/powerpoint/2010/main" val="800374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9803" y="1198579"/>
            <a:ext cx="7757580" cy="4064627"/>
          </a:xfrm>
        </p:spPr>
        <p:txBody>
          <a:bodyPr>
            <a:normAutofit/>
          </a:bodyPr>
          <a:lstStyle/>
          <a:p>
            <a:pPr lvl="0"/>
            <a:r>
              <a:rPr lang="en-US" sz="4400" kern="1400" spc="25" dirty="0">
                <a:solidFill>
                  <a:schemeClr val="tx1"/>
                </a:solidFill>
                <a:latin typeface="Cambria" panose="02040503050406030204" pitchFamily="18" charset="0"/>
                <a:ea typeface="Times New Roman" panose="02020603050405020304" pitchFamily="18" charset="0"/>
                <a:cs typeface="Times New Roman" panose="02020603050405020304" pitchFamily="18" charset="0"/>
              </a:rPr>
              <a:t>Investigation of Potential Security Risks</a:t>
            </a:r>
            <a:r>
              <a:rPr lang="en-US" b="1" dirty="0"/>
              <a:t/>
            </a:r>
            <a:br>
              <a:rPr lang="en-US" b="1" dirty="0"/>
            </a:br>
            <a:endParaRPr lang="en-US" dirty="0"/>
          </a:p>
        </p:txBody>
      </p:sp>
    </p:spTree>
    <p:extLst>
      <p:ext uri="{BB962C8B-B14F-4D97-AF65-F5344CB8AC3E}">
        <p14:creationId xmlns:p14="http://schemas.microsoft.com/office/powerpoint/2010/main" val="35093636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82751" y="633926"/>
            <a:ext cx="10042350" cy="4924425"/>
          </a:xfrm>
          <a:prstGeom prst="rect">
            <a:avLst/>
          </a:prstGeom>
        </p:spPr>
        <p:txBody>
          <a:bodyPr wrap="square">
            <a:spAutoFit/>
          </a:bodyPr>
          <a:lstStyle/>
          <a:p>
            <a:pPr algn="just"/>
            <a:r>
              <a:rPr lang="en-US" sz="36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#1 Compromise of User Anonymity</a:t>
            </a: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VPN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service </a:t>
            </a: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providers retain the user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information. </a:t>
            </a:r>
            <a:endPar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lvl="2" algn="just"/>
            <a:endPar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1257300" lvl="2" indent="-342900">
              <a:buFontTx/>
              <a:buChar char="-"/>
            </a:pP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prompt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user to enter personal information, </a:t>
            </a: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lvl="2"/>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(even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 valid mobile </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number)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at registration time. </a:t>
            </a: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1257300" lvl="2" indent="-342900" algn="just">
              <a:buFontTx/>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1257300" lvl="2" indent="-342900" algn="just">
              <a:buFontTx/>
              <a:buChar char="-"/>
            </a:pP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retain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timestamps, the amount of data transmitted, </a:t>
            </a: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lvl="2" algn="just"/>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and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the client IP address of each VPN connection. </a:t>
            </a: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buFontTx/>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dirty="0" smtClean="0">
              <a:solidFill>
                <a:srgbClr val="000000"/>
              </a:solidFill>
              <a:latin typeface="+mj-lt"/>
            </a:endParaRPr>
          </a:p>
        </p:txBody>
      </p:sp>
    </p:spTree>
    <p:extLst>
      <p:ext uri="{BB962C8B-B14F-4D97-AF65-F5344CB8AC3E}">
        <p14:creationId xmlns:p14="http://schemas.microsoft.com/office/powerpoint/2010/main" val="22119554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82751" y="633926"/>
            <a:ext cx="10042350" cy="3385542"/>
          </a:xfrm>
          <a:prstGeom prst="rect">
            <a:avLst/>
          </a:prstGeom>
        </p:spPr>
        <p:txBody>
          <a:bodyPr wrap="square">
            <a:spAutoFit/>
          </a:bodyPr>
          <a:lstStyle/>
          <a:p>
            <a:pPr algn="just"/>
            <a:r>
              <a:rPr lang="en-US" sz="36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#1 Compromise of User Anonymity</a:t>
            </a: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VPN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service </a:t>
            </a: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providers retain the user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information. </a:t>
            </a:r>
            <a:endPar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buFontTx/>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dirty="0" smtClean="0">
              <a:solidFill>
                <a:srgbClr val="000000"/>
              </a:solidFill>
              <a:latin typeface="+mj-lt"/>
            </a:endParaRPr>
          </a:p>
        </p:txBody>
      </p:sp>
      <p:sp>
        <p:nvSpPr>
          <p:cNvPr id="3" name="Rectangle 2"/>
          <p:cNvSpPr/>
          <p:nvPr/>
        </p:nvSpPr>
        <p:spPr>
          <a:xfrm>
            <a:off x="1620982" y="1997702"/>
            <a:ext cx="9767454" cy="1200329"/>
          </a:xfrm>
          <a:prstGeom prst="rect">
            <a:avLst/>
          </a:prstGeom>
        </p:spPr>
        <p:txBody>
          <a:bodyPr wrap="square">
            <a:spAutoFit/>
          </a:bodyPr>
          <a:lstStyle/>
          <a:p>
            <a:pPr marL="342900" indent="-342900" algn="just">
              <a:buFontTx/>
              <a:buChar char="-"/>
            </a:pP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The TorrentFreak [13] has been interviewing the leading VPN providers about their logging practices for the four consecutive years (2012-15) [14-17] to figure out how anonymous VPNs truly are.</a:t>
            </a:r>
          </a:p>
          <a:p>
            <a:pPr algn="just"/>
            <a:endPar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2"/>
          <a:srcRect l="11560" t="34943" r="31685" b="19223"/>
          <a:stretch/>
        </p:blipFill>
        <p:spPr>
          <a:xfrm>
            <a:off x="2036618" y="3043147"/>
            <a:ext cx="6830291" cy="3101182"/>
          </a:xfrm>
          <a:prstGeom prst="rect">
            <a:avLst/>
          </a:prstGeom>
        </p:spPr>
      </p:pic>
    </p:spTree>
    <p:extLst>
      <p:ext uri="{BB962C8B-B14F-4D97-AF65-F5344CB8AC3E}">
        <p14:creationId xmlns:p14="http://schemas.microsoft.com/office/powerpoint/2010/main" val="40252450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82751" y="633926"/>
            <a:ext cx="10042350" cy="3385542"/>
          </a:xfrm>
          <a:prstGeom prst="rect">
            <a:avLst/>
          </a:prstGeom>
        </p:spPr>
        <p:txBody>
          <a:bodyPr wrap="square">
            <a:spAutoFit/>
          </a:bodyPr>
          <a:lstStyle/>
          <a:p>
            <a:pPr algn="just"/>
            <a:r>
              <a:rPr lang="en-US" sz="36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#1 Compromise of User Anonymity</a:t>
            </a: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VPN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service </a:t>
            </a: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providers retain the user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information. </a:t>
            </a:r>
            <a:endPar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buFontTx/>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dirty="0" smtClean="0">
              <a:solidFill>
                <a:srgbClr val="000000"/>
              </a:solidFill>
              <a:latin typeface="+mj-lt"/>
            </a:endParaRPr>
          </a:p>
        </p:txBody>
      </p:sp>
      <p:sp>
        <p:nvSpPr>
          <p:cNvPr id="3" name="Rectangle 2"/>
          <p:cNvSpPr/>
          <p:nvPr/>
        </p:nvSpPr>
        <p:spPr>
          <a:xfrm>
            <a:off x="1620982" y="1997702"/>
            <a:ext cx="9767454" cy="923330"/>
          </a:xfrm>
          <a:prstGeom prst="rect">
            <a:avLst/>
          </a:prstGeom>
        </p:spPr>
        <p:txBody>
          <a:bodyPr wrap="square">
            <a:spAutoFit/>
          </a:bodyPr>
          <a:lstStyle/>
          <a:p>
            <a:pPr marL="342900" indent="-342900" algn="just">
              <a:buFontTx/>
              <a:buChar char="-"/>
            </a:pPr>
            <a:r>
              <a:rPr lang="en-US"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 </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number of cases have occurred where the VPN service providers have disclosed the user traffic. </a:t>
            </a:r>
            <a:r>
              <a:rPr lang="en-US"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e.g. </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Israel-based Hola used by roughly 46 Million users was caught</a:t>
            </a:r>
          </a:p>
          <a:p>
            <a:pPr marL="342900" indent="-342900" algn="just">
              <a:buFontTx/>
              <a:buChar char="-"/>
            </a:pPr>
            <a:endPar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2"/>
          <a:srcRect l="7163" t="8681" r="32939" b="44018"/>
          <a:stretch/>
        </p:blipFill>
        <p:spPr>
          <a:xfrm>
            <a:off x="1442892" y="3599848"/>
            <a:ext cx="6514104" cy="2892154"/>
          </a:xfrm>
          <a:prstGeom prst="rect">
            <a:avLst/>
          </a:prstGeom>
        </p:spPr>
      </p:pic>
      <p:pic>
        <p:nvPicPr>
          <p:cNvPr id="7" name="Picture 6"/>
          <p:cNvPicPr>
            <a:picLocks noChangeAspect="1"/>
          </p:cNvPicPr>
          <p:nvPr/>
        </p:nvPicPr>
        <p:blipFill rotWithShape="1">
          <a:blip r:embed="rId3"/>
          <a:srcRect l="1921" t="10665" r="2479" b="37946"/>
          <a:stretch/>
        </p:blipFill>
        <p:spPr>
          <a:xfrm>
            <a:off x="1389115" y="2974117"/>
            <a:ext cx="6567881" cy="1984927"/>
          </a:xfrm>
          <a:prstGeom prst="rect">
            <a:avLst/>
          </a:prstGeom>
        </p:spPr>
      </p:pic>
      <p:pic>
        <p:nvPicPr>
          <p:cNvPr id="8" name="Picture 7"/>
          <p:cNvPicPr>
            <a:picLocks noChangeAspect="1"/>
          </p:cNvPicPr>
          <p:nvPr/>
        </p:nvPicPr>
        <p:blipFill rotWithShape="1">
          <a:blip r:embed="rId4"/>
          <a:srcRect l="4487" t="29594" r="12183" b="43106"/>
          <a:stretch/>
        </p:blipFill>
        <p:spPr>
          <a:xfrm>
            <a:off x="5226743" y="4284808"/>
            <a:ext cx="6161693" cy="1134918"/>
          </a:xfrm>
          <a:prstGeom prst="rect">
            <a:avLst/>
          </a:prstGeom>
        </p:spPr>
      </p:pic>
    </p:spTree>
    <p:extLst>
      <p:ext uri="{BB962C8B-B14F-4D97-AF65-F5344CB8AC3E}">
        <p14:creationId xmlns:p14="http://schemas.microsoft.com/office/powerpoint/2010/main" val="42671904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0459" y="287562"/>
            <a:ext cx="10358085" cy="4001095"/>
          </a:xfrm>
          <a:prstGeom prst="rect">
            <a:avLst/>
          </a:prstGeom>
        </p:spPr>
        <p:txBody>
          <a:bodyPr wrap="square">
            <a:spAutoFit/>
          </a:bodyPr>
          <a:lstStyle/>
          <a:p>
            <a:pPr algn="just"/>
            <a:r>
              <a:rPr lang="en-US" sz="36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#1 Compromise of User Anonymity</a:t>
            </a: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VPN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service </a:t>
            </a: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providers retain the user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information. </a:t>
            </a:r>
            <a:endPar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VPN client programs store the user authentication credentials on the client machine. </a:t>
            </a:r>
            <a:endPar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lvl="2" algn="just"/>
            <a:endPar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dirty="0" smtClean="0">
              <a:solidFill>
                <a:srgbClr val="000000"/>
              </a:solidFill>
              <a:latin typeface="+mj-lt"/>
            </a:endParaRPr>
          </a:p>
        </p:txBody>
      </p:sp>
      <p:sp>
        <p:nvSpPr>
          <p:cNvPr id="2" name="Rectangle 1"/>
          <p:cNvSpPr/>
          <p:nvPr/>
        </p:nvSpPr>
        <p:spPr>
          <a:xfrm>
            <a:off x="1634836" y="2288109"/>
            <a:ext cx="4170219" cy="3970318"/>
          </a:xfrm>
          <a:prstGeom prst="rect">
            <a:avLst/>
          </a:prstGeom>
        </p:spPr>
        <p:txBody>
          <a:bodyPr wrap="square">
            <a:spAutoFit/>
          </a:bodyPr>
          <a:lstStyle/>
          <a:p>
            <a:pPr marL="342900" indent="-342900">
              <a:buFontTx/>
              <a:buChar char="-"/>
            </a:pP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store the </a:t>
            </a:r>
            <a:r>
              <a:rPr lang="en-US"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username unencrypted in a file </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or the registry with weak registry or file permissions for stored credentials and anyone with an access to the machine can obtain it. If the VPN is using IKE Aggressive Mode, then knowing the username can lead to an offline cracking attack against the password. </a:t>
            </a:r>
          </a:p>
          <a:p>
            <a:pPr marL="342900" indent="-342900">
              <a:buFontTx/>
              <a:buChar char="-"/>
            </a:pPr>
            <a:endPar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buFontTx/>
              <a:buChar char="-"/>
            </a:pP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Even the password is stored on the client machine in a scrambled form that is often referred to as encryption. </a:t>
            </a:r>
          </a:p>
        </p:txBody>
      </p:sp>
      <p:grpSp>
        <p:nvGrpSpPr>
          <p:cNvPr id="5" name="Group 4"/>
          <p:cNvGrpSpPr/>
          <p:nvPr/>
        </p:nvGrpSpPr>
        <p:grpSpPr>
          <a:xfrm>
            <a:off x="6266639" y="2288109"/>
            <a:ext cx="5691207" cy="4622968"/>
            <a:chOff x="114913" y="0"/>
            <a:chExt cx="4613819" cy="3148605"/>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8320" t="34494" r="23206" b="11956"/>
            <a:stretch/>
          </p:blipFill>
          <p:spPr bwMode="auto">
            <a:xfrm>
              <a:off x="114913" y="0"/>
              <a:ext cx="4298215" cy="2669009"/>
            </a:xfrm>
            <a:prstGeom prst="rect">
              <a:avLst/>
            </a:prstGeom>
            <a:ln>
              <a:noFill/>
            </a:ln>
            <a:extLst>
              <a:ext uri="{53640926-AAD7-44D8-BBD7-CCE9431645EC}">
                <a14:shadowObscured xmlns:a14="http://schemas.microsoft.com/office/drawing/2010/main"/>
              </a:ext>
            </a:extLst>
          </p:spPr>
        </p:pic>
        <p:sp>
          <p:nvSpPr>
            <p:cNvPr id="7" name="Text Box 2"/>
            <p:cNvSpPr txBox="1">
              <a:spLocks noChangeArrowheads="1"/>
            </p:cNvSpPr>
            <p:nvPr/>
          </p:nvSpPr>
          <p:spPr bwMode="auto">
            <a:xfrm>
              <a:off x="214517" y="2725060"/>
              <a:ext cx="4514215" cy="423545"/>
            </a:xfrm>
            <a:prstGeom prst="rect">
              <a:avLst/>
            </a:prstGeom>
            <a:noFill/>
            <a:ln w="9525">
              <a:noFill/>
              <a:miter lim="800000"/>
              <a:headEnd/>
              <a:tailEnd/>
            </a:ln>
          </p:spPr>
          <p:txBody>
            <a:bodyPr rot="0" vert="horz" wrap="square" lIns="91440" tIns="45720" rIns="91440" bIns="45720" anchor="t" anchorCtr="0">
              <a:spAutoFit/>
            </a:bodyPr>
            <a:lstStyle/>
            <a:p>
              <a:pPr marL="0" marR="0">
                <a:lnSpc>
                  <a:spcPct val="115000"/>
                </a:lnSpc>
                <a:spcBef>
                  <a:spcPts val="0"/>
                </a:spcBef>
                <a:spcAft>
                  <a:spcPts val="10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Figure 3.2. Username and obfuscated password stored in the Registry.</a:t>
              </a:r>
            </a:p>
          </p:txBody>
        </p:sp>
      </p:grpSp>
    </p:spTree>
    <p:extLst>
      <p:ext uri="{BB962C8B-B14F-4D97-AF65-F5344CB8AC3E}">
        <p14:creationId xmlns:p14="http://schemas.microsoft.com/office/powerpoint/2010/main" val="38806504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0460" y="287562"/>
            <a:ext cx="10042350" cy="3693319"/>
          </a:xfrm>
          <a:prstGeom prst="rect">
            <a:avLst/>
          </a:prstGeom>
        </p:spPr>
        <p:txBody>
          <a:bodyPr wrap="square">
            <a:spAutoFit/>
          </a:bodyPr>
          <a:lstStyle/>
          <a:p>
            <a:pPr algn="just"/>
            <a:r>
              <a:rPr lang="en-US" sz="36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#1 Compromise of User Anonymity</a:t>
            </a: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VPN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service </a:t>
            </a: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providers retain the user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information. </a:t>
            </a:r>
            <a:endPar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VPN client programs store the user authentication credentials on the client machine. </a:t>
            </a:r>
            <a:endPar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lvl="2" algn="just"/>
            <a:endPar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dirty="0" smtClean="0">
              <a:solidFill>
                <a:srgbClr val="000000"/>
              </a:solidFill>
              <a:latin typeface="+mj-lt"/>
            </a:endParaRPr>
          </a:p>
        </p:txBody>
      </p:sp>
      <p:sp>
        <p:nvSpPr>
          <p:cNvPr id="2" name="Rectangle 1"/>
          <p:cNvSpPr/>
          <p:nvPr/>
        </p:nvSpPr>
        <p:spPr>
          <a:xfrm>
            <a:off x="1676400" y="2330165"/>
            <a:ext cx="3782291" cy="2862322"/>
          </a:xfrm>
          <a:prstGeom prst="rect">
            <a:avLst/>
          </a:prstGeom>
        </p:spPr>
        <p:txBody>
          <a:bodyPr wrap="square">
            <a:spAutoFit/>
          </a:bodyPr>
          <a:lstStyle/>
          <a:p>
            <a:pPr marL="342900" indent="-342900" algn="just">
              <a:buFontTx/>
              <a:buChar char="-"/>
            </a:pP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Many client programs also </a:t>
            </a:r>
            <a:r>
              <a:rPr lang="en-US"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decrypt this obfuscated version of the password in file/registry when they start up</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and store a plaintext version of the password in memory. </a:t>
            </a:r>
            <a:r>
              <a:rPr lang="en-US" kern="1400" spc="25"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starting the VPN client and dumping the process memory with a tool such as </a:t>
            </a:r>
            <a:r>
              <a:rPr lang="en-US" kern="1400" spc="25" dirty="0" err="1">
                <a:solidFill>
                  <a:srgbClr val="FF0000"/>
                </a:solidFill>
                <a:latin typeface="Cambria" panose="02040503050406030204" pitchFamily="18" charset="0"/>
                <a:ea typeface="Times New Roman" panose="02020603050405020304" pitchFamily="18" charset="0"/>
                <a:cs typeface="Times New Roman" panose="02020603050405020304" pitchFamily="18" charset="0"/>
              </a:rPr>
              <a:t>pmdump</a:t>
            </a:r>
            <a:r>
              <a:rPr lang="en-US" kern="1400" spc="25"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 can leak the password. </a:t>
            </a:r>
            <a:endParaRPr lang="en-US" kern="1400" spc="25" dirty="0">
              <a:solidFill>
                <a:srgbClr val="FF0000"/>
              </a:solidFill>
              <a:latin typeface="Cambria" panose="02040503050406030204" pitchFamily="18" charset="0"/>
              <a:ea typeface="Times New Roman" panose="02020603050405020304" pitchFamily="18" charset="0"/>
              <a:cs typeface="Times New Roman" panose="02020603050405020304" pitchFamily="18" charset="0"/>
            </a:endParaRPr>
          </a:p>
        </p:txBody>
      </p:sp>
      <p:grpSp>
        <p:nvGrpSpPr>
          <p:cNvPr id="5" name="Group 4"/>
          <p:cNvGrpSpPr/>
          <p:nvPr/>
        </p:nvGrpSpPr>
        <p:grpSpPr>
          <a:xfrm>
            <a:off x="6400799" y="1940258"/>
            <a:ext cx="4585245" cy="4723779"/>
            <a:chOff x="0" y="0"/>
            <a:chExt cx="4264207" cy="4491171"/>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7412" t="11958" r="26051" b="12614"/>
            <a:stretch/>
          </p:blipFill>
          <p:spPr bwMode="auto">
            <a:xfrm>
              <a:off x="0" y="0"/>
              <a:ext cx="4264207" cy="3885245"/>
            </a:xfrm>
            <a:prstGeom prst="rect">
              <a:avLst/>
            </a:prstGeom>
            <a:ln>
              <a:noFill/>
            </a:ln>
            <a:extLst>
              <a:ext uri="{53640926-AAD7-44D8-BBD7-CCE9431645EC}">
                <a14:shadowObscured xmlns:a14="http://schemas.microsoft.com/office/drawing/2010/main"/>
              </a:ext>
            </a:extLst>
          </p:spPr>
        </p:pic>
        <p:sp>
          <p:nvSpPr>
            <p:cNvPr id="7" name="Text Box 2"/>
            <p:cNvSpPr txBox="1">
              <a:spLocks noChangeArrowheads="1"/>
            </p:cNvSpPr>
            <p:nvPr/>
          </p:nvSpPr>
          <p:spPr bwMode="auto">
            <a:xfrm>
              <a:off x="190562" y="3870777"/>
              <a:ext cx="3608069" cy="620394"/>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Figure 3.3 shows a memory dump from a VPN client with the clear-text password W0ntGu355Th15 highlighted.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38446893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82751" y="633926"/>
            <a:ext cx="10042350" cy="8217634"/>
          </a:xfrm>
          <a:prstGeom prst="rect">
            <a:avLst/>
          </a:prstGeom>
        </p:spPr>
        <p:txBody>
          <a:bodyPr wrap="square">
            <a:spAutoFit/>
          </a:bodyPr>
          <a:lstStyle/>
          <a:p>
            <a:pPr algn="just"/>
            <a:r>
              <a:rPr lang="en-US" sz="36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#2 Exploits in an </a:t>
            </a:r>
            <a:r>
              <a:rPr lang="en-US" sz="36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IPsec VPN</a:t>
            </a: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IPsec based VPNs</a:t>
            </a:r>
          </a:p>
          <a:p>
            <a:pPr marL="800100" lvl="3" indent="-342900">
              <a:buFont typeface="Arial" panose="020B0604020202020204" pitchFamily="34" charset="0"/>
              <a:buChar char="•"/>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Authentication Header (AH) protects IP packet header by calculating an encrypted checksum, </a:t>
            </a: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800100" lvl="3" indent="-342900">
              <a:buFont typeface="Arial" panose="020B0604020202020204" pitchFamily="34" charset="0"/>
              <a:buChar char="•"/>
            </a:pP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Encapsulating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Security Payload (ESP) encrypts IP packet contents. </a:t>
            </a: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800100" lvl="3" indent="-342900">
              <a:buFont typeface="Arial" panose="020B0604020202020204" pitchFamily="34" charset="0"/>
              <a:buChar char="•"/>
            </a:pP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Internet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Key Exchange (IKE) is crucial for AH and ESP – handles secure exchange of secret key. </a:t>
            </a: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457200" lvl="3"/>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Main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Mode: </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Diffie-Hellman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key exchange. </a:t>
            </a: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457200" lvl="3"/>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Aggressive</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initiator and responder hashes pass in the clear</a:t>
            </a:r>
          </a:p>
          <a:p>
            <a:pPr marL="342900" indent="-342900" algn="just">
              <a:buFont typeface="Arial" panose="020B0604020202020204" pitchFamily="34" charset="0"/>
              <a:buChar char="•"/>
            </a:pPr>
            <a:endPar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Pen-testing IPsec based VPNs</a:t>
            </a:r>
          </a:p>
          <a:p>
            <a:pPr marL="800100" lvl="3" indent="-342900" algn="just">
              <a:buFont typeface="Arial" panose="020B0604020202020204" pitchFamily="34" charset="0"/>
              <a:buChar char="•"/>
            </a:pP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Scanning open ports and fingerprinting </a:t>
            </a:r>
          </a:p>
          <a:p>
            <a:pPr marL="800100" lvl="3" indent="-342900" algn="just">
              <a:buFont typeface="Arial" panose="020B0604020202020204" pitchFamily="34" charset="0"/>
              <a:buChar char="•"/>
            </a:pP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PSK mode assessment and PSK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sniffing</a:t>
            </a:r>
          </a:p>
          <a:p>
            <a:pPr marL="800100" lvl="3" indent="-342900" algn="just">
              <a:buFont typeface="Arial" panose="020B0604020202020204" pitchFamily="34" charset="0"/>
              <a:buChar char="•"/>
            </a:pP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Username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Enumeration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Vulnerabilities</a:t>
            </a:r>
          </a:p>
          <a:p>
            <a:pPr marL="800100" lvl="3" indent="-342900" algn="just">
              <a:buFont typeface="Arial" panose="020B0604020202020204" pitchFamily="34" charset="0"/>
              <a:buChar char="•"/>
            </a:pP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Offline Password Cracking</a:t>
            </a:r>
          </a:p>
          <a:p>
            <a:pPr marL="342900" lvl="2" indent="-342900" algn="just">
              <a:buFont typeface="Arial" panose="020B0604020202020204" pitchFamily="34" charset="0"/>
              <a:buChar char="•"/>
            </a:pPr>
            <a:endParaRPr lang="en-US" b="1" dirty="0"/>
          </a:p>
          <a:p>
            <a:pPr marL="342900" lvl="2" indent="-342900" algn="just">
              <a:buFont typeface="Arial" panose="020B0604020202020204" pitchFamily="34" charset="0"/>
              <a:buChar char="•"/>
            </a:pPr>
            <a:endParaRPr lang="en-US" sz="1600" b="1" dirty="0"/>
          </a:p>
          <a:p>
            <a:pPr marL="342900" indent="-342900" algn="just">
              <a:buFont typeface="Arial" panose="020B0604020202020204" pitchFamily="34" charset="0"/>
              <a:buChar char="•"/>
            </a:pPr>
            <a:endPar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buFontTx/>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dirty="0" smtClean="0">
              <a:solidFill>
                <a:srgbClr val="000000"/>
              </a:solidFill>
              <a:latin typeface="+mj-lt"/>
            </a:endParaRPr>
          </a:p>
        </p:txBody>
      </p:sp>
    </p:spTree>
    <p:extLst>
      <p:ext uri="{BB962C8B-B14F-4D97-AF65-F5344CB8AC3E}">
        <p14:creationId xmlns:p14="http://schemas.microsoft.com/office/powerpoint/2010/main" val="40799104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39815" y="2079253"/>
            <a:ext cx="5331655" cy="2185855"/>
          </a:xfrm>
          <a:prstGeom prst="rect">
            <a:avLst/>
          </a:prstGeom>
        </p:spPr>
        <p:txBody>
          <a:bodyPr wrap="square">
            <a:spAutoFit/>
          </a:bodyPr>
          <a:lstStyle/>
          <a:p>
            <a:pPr algn="r">
              <a:lnSpc>
                <a:spcPct val="115000"/>
              </a:lnSpc>
            </a:pP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VPN</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is a network that is constructed by using public wires — usually the Internet — to enable remote users to securely connect to a private network, such as a company's internal network. </a:t>
            </a:r>
          </a:p>
          <a:p>
            <a:pPr>
              <a:lnSpc>
                <a:spcPct val="115000"/>
              </a:lnSpc>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Rectangle 3"/>
          <p:cNvSpPr/>
          <p:nvPr/>
        </p:nvSpPr>
        <p:spPr>
          <a:xfrm>
            <a:off x="7751299" y="2008913"/>
            <a:ext cx="2321167" cy="2640723"/>
          </a:xfrm>
          <a:prstGeom prst="rect">
            <a:avLst/>
          </a:prstGeom>
        </p:spPr>
        <p:txBody>
          <a:bodyPr wrap="square">
            <a:spAutoFit/>
          </a:bodyPr>
          <a:lstStyle/>
          <a:p>
            <a:pPr>
              <a:lnSpc>
                <a:spcPct val="115000"/>
              </a:lnSpc>
            </a:pPr>
            <a:r>
              <a:rPr lang="en-US" sz="36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V</a:t>
            </a:r>
            <a:r>
              <a:rPr lang="en-US" sz="24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irtual</a:t>
            </a:r>
          </a:p>
          <a:p>
            <a:pPr>
              <a:lnSpc>
                <a:spcPct val="115000"/>
              </a:lnSpc>
            </a:pPr>
            <a:r>
              <a:rPr lang="en-US" sz="36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a:t>
            </a:r>
            <a:r>
              <a:rPr lang="en-US" sz="24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rivate</a:t>
            </a:r>
          </a:p>
          <a:p>
            <a:pPr>
              <a:lnSpc>
                <a:spcPct val="115000"/>
              </a:lnSpc>
            </a:pPr>
            <a:r>
              <a:rPr lang="en-US" sz="36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N</a:t>
            </a:r>
            <a:r>
              <a:rPr lang="en-US" sz="24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etworks</a:t>
            </a:r>
            <a:endParaRPr lang="en-US" sz="24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nSpc>
                <a:spcPct val="115000"/>
              </a:lnSpc>
            </a:pPr>
            <a:endParaRPr lang="en-US" sz="36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7554351" y="1997612"/>
            <a:ext cx="14067" cy="1983545"/>
          </a:xfrm>
          <a:prstGeom prst="line">
            <a:avLst/>
          </a:prstGeom>
          <a:ln>
            <a:solidFill>
              <a:srgbClr val="002060"/>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823183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82751" y="633926"/>
            <a:ext cx="10042350" cy="6771084"/>
          </a:xfrm>
          <a:prstGeom prst="rect">
            <a:avLst/>
          </a:prstGeom>
        </p:spPr>
        <p:txBody>
          <a:bodyPr wrap="square">
            <a:spAutoFit/>
          </a:bodyPr>
          <a:lstStyle/>
          <a:p>
            <a:pPr algn="just"/>
            <a:r>
              <a:rPr lang="en-US" sz="36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#2 Exploits in an </a:t>
            </a:r>
            <a:r>
              <a:rPr lang="en-US" sz="36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IPsec VPN</a:t>
            </a: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Pen-testing IPsec based VPNs</a:t>
            </a:r>
          </a:p>
          <a:p>
            <a:pPr marL="800100" lvl="3" indent="-342900" algn="just">
              <a:buFont typeface="Arial" panose="020B0604020202020204" pitchFamily="34" charset="0"/>
              <a:buChar char="•"/>
            </a:pP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Scanning open ports and fingerprinting </a:t>
            </a:r>
          </a:p>
          <a:p>
            <a:pPr marL="914400" lvl="4"/>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1) port-scan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the target </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t>
            </a:r>
          </a:p>
          <a:p>
            <a:pPr marL="914400" lvl="4"/>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2) fingerprint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the VPN </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gateway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for guessing implementation</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t>
            </a:r>
          </a:p>
          <a:p>
            <a:pPr marL="914400" lvl="4"/>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acceptable transform set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t>
            </a: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914400" lvl="4"/>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914400" lvl="4"/>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914400" lvl="4"/>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914400" lvl="4"/>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914400" lvl="4"/>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914400" lvl="4"/>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914400" lvl="4"/>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b) Back off Strategy </a:t>
            </a: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buFontTx/>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dirty="0" smtClean="0">
              <a:solidFill>
                <a:srgbClr val="000000"/>
              </a:solidFill>
              <a:latin typeface="+mj-lt"/>
            </a:endParaRPr>
          </a:p>
        </p:txBody>
      </p:sp>
      <p:graphicFrame>
        <p:nvGraphicFramePr>
          <p:cNvPr id="2" name="Table 1"/>
          <p:cNvGraphicFramePr>
            <a:graphicFrameLocks noGrp="1"/>
          </p:cNvGraphicFramePr>
          <p:nvPr>
            <p:extLst>
              <p:ext uri="{D42A27DB-BD31-4B8C-83A1-F6EECF244321}">
                <p14:modId xmlns:p14="http://schemas.microsoft.com/office/powerpoint/2010/main" val="3771214796"/>
              </p:ext>
            </p:extLst>
          </p:nvPr>
        </p:nvGraphicFramePr>
        <p:xfrm>
          <a:off x="7453201" y="1202830"/>
          <a:ext cx="3771900" cy="854204"/>
        </p:xfrm>
        <a:graphic>
          <a:graphicData uri="http://schemas.openxmlformats.org/drawingml/2006/table">
            <a:tbl>
              <a:tblPr firstRow="1" firstCol="1" bandRow="1">
                <a:tableStyleId>{EB344D84-9AFB-497E-A393-DC336BA19D2E}</a:tableStyleId>
              </a:tblPr>
              <a:tblGrid>
                <a:gridCol w="1314450"/>
                <a:gridCol w="2457450"/>
              </a:tblGrid>
              <a:tr h="0">
                <a:tc>
                  <a:txBody>
                    <a:bodyPr/>
                    <a:lstStyle/>
                    <a:p>
                      <a:pPr marL="0" marR="0" algn="just">
                        <a:lnSpc>
                          <a:spcPct val="115000"/>
                        </a:lnSpc>
                        <a:spcBef>
                          <a:spcPts val="0"/>
                        </a:spcBef>
                        <a:spcAft>
                          <a:spcPts val="0"/>
                        </a:spcAft>
                        <a:tabLst>
                          <a:tab pos="612775" algn="l"/>
                        </a:tabLst>
                      </a:pPr>
                      <a:r>
                        <a:rPr lang="en-US" sz="1300" dirty="0">
                          <a:effectLst/>
                        </a:rPr>
                        <a:t>Port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300" dirty="0">
                          <a:effectLst/>
                        </a:rPr>
                        <a:t>Type of VPN Implementation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marL="0" marR="0" algn="just">
                        <a:lnSpc>
                          <a:spcPct val="115000"/>
                        </a:lnSpc>
                        <a:spcBef>
                          <a:spcPts val="0"/>
                        </a:spcBef>
                        <a:spcAft>
                          <a:spcPts val="0"/>
                        </a:spcAft>
                      </a:pPr>
                      <a:r>
                        <a:rPr lang="en-US" sz="1300">
                          <a:effectLst/>
                        </a:rPr>
                        <a:t>UDP 500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300">
                          <a:effectLst/>
                        </a:rPr>
                        <a:t>IPsec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marL="0" marR="0" algn="just">
                        <a:lnSpc>
                          <a:spcPct val="115000"/>
                        </a:lnSpc>
                        <a:spcBef>
                          <a:spcPts val="0"/>
                        </a:spcBef>
                        <a:spcAft>
                          <a:spcPts val="0"/>
                        </a:spcAft>
                      </a:pPr>
                      <a:r>
                        <a:rPr lang="en-US" sz="1300">
                          <a:effectLst/>
                        </a:rPr>
                        <a:t>TCP 1723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300">
                          <a:effectLst/>
                        </a:rPr>
                        <a:t>PPTP/L2TP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marL="0" marR="0" algn="just">
                        <a:lnSpc>
                          <a:spcPct val="115000"/>
                        </a:lnSpc>
                        <a:spcBef>
                          <a:spcPts val="0"/>
                        </a:spcBef>
                        <a:spcAft>
                          <a:spcPts val="0"/>
                        </a:spcAft>
                      </a:pPr>
                      <a:r>
                        <a:rPr lang="en-US" sz="1300">
                          <a:effectLst/>
                        </a:rPr>
                        <a:t>TCP 443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300" dirty="0">
                          <a:effectLst/>
                        </a:rPr>
                        <a:t>SSL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3" name="Rectangle 2"/>
          <p:cNvSpPr/>
          <p:nvPr/>
        </p:nvSpPr>
        <p:spPr>
          <a:xfrm>
            <a:off x="1072681" y="2065163"/>
            <a:ext cx="3729932" cy="400110"/>
          </a:xfrm>
          <a:prstGeom prst="rect">
            <a:avLst/>
          </a:prstGeom>
        </p:spPr>
        <p:txBody>
          <a:bodyPr wrap="none">
            <a:spAutoFit/>
          </a:bodyPr>
          <a:lstStyle/>
          <a:p>
            <a:pPr marL="914400" lvl="4"/>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Tools: Nmap, Ike-scan</a:t>
            </a:r>
            <a:endParaRPr lang="en-US" sz="1600" b="1" dirty="0"/>
          </a:p>
        </p:txBody>
      </p:sp>
      <p:pic>
        <p:nvPicPr>
          <p:cNvPr id="6" name="Picture 5"/>
          <p:cNvPicPr>
            <a:picLocks noChangeAspect="1"/>
          </p:cNvPicPr>
          <p:nvPr/>
        </p:nvPicPr>
        <p:blipFill rotWithShape="1">
          <a:blip r:embed="rId2"/>
          <a:srcRect l="3999" t="39109" r="11028" b="16952"/>
          <a:stretch/>
        </p:blipFill>
        <p:spPr>
          <a:xfrm>
            <a:off x="2646702" y="3144982"/>
            <a:ext cx="5718583" cy="1662545"/>
          </a:xfrm>
          <a:prstGeom prst="rect">
            <a:avLst/>
          </a:prstGeom>
        </p:spPr>
      </p:pic>
      <p:pic>
        <p:nvPicPr>
          <p:cNvPr id="7" name="Picture 6"/>
          <p:cNvPicPr>
            <a:picLocks noChangeAspect="1"/>
          </p:cNvPicPr>
          <p:nvPr/>
        </p:nvPicPr>
        <p:blipFill rotWithShape="1">
          <a:blip r:embed="rId3"/>
          <a:srcRect l="17523" t="26799" r="21995" b="17329"/>
          <a:stretch/>
        </p:blipFill>
        <p:spPr>
          <a:xfrm>
            <a:off x="3355719" y="2065163"/>
            <a:ext cx="7869382" cy="4087091"/>
          </a:xfrm>
          <a:prstGeom prst="rect">
            <a:avLst/>
          </a:prstGeom>
        </p:spPr>
      </p:pic>
    </p:spTree>
    <p:extLst>
      <p:ext uri="{BB962C8B-B14F-4D97-AF65-F5344CB8AC3E}">
        <p14:creationId xmlns:p14="http://schemas.microsoft.com/office/powerpoint/2010/main" val="181126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82751" y="633926"/>
            <a:ext cx="10042350" cy="4308872"/>
          </a:xfrm>
          <a:prstGeom prst="rect">
            <a:avLst/>
          </a:prstGeom>
        </p:spPr>
        <p:txBody>
          <a:bodyPr wrap="square">
            <a:spAutoFit/>
          </a:bodyPr>
          <a:lstStyle/>
          <a:p>
            <a:pPr algn="just"/>
            <a:r>
              <a:rPr lang="en-US" sz="36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#2 Exploits in an </a:t>
            </a:r>
            <a:r>
              <a:rPr lang="en-US" sz="36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IPsec VPN</a:t>
            </a: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Pen-testing IPsec based VPNs</a:t>
            </a:r>
          </a:p>
          <a:p>
            <a:pPr marL="800100" lvl="3" indent="-342900" algn="just">
              <a:buFont typeface="Arial" panose="020B0604020202020204" pitchFamily="34" charset="0"/>
              <a:buChar char="•"/>
            </a:pP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PSK mode assessment and PSK sniffing</a:t>
            </a:r>
          </a:p>
          <a:p>
            <a:pPr marL="800100" lvl="3" indent="-342900" algn="just">
              <a:buFont typeface="Arial" panose="020B0604020202020204" pitchFamily="34" charset="0"/>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914400" lvl="4"/>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buFontTx/>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dirty="0" smtClean="0">
              <a:solidFill>
                <a:srgbClr val="000000"/>
              </a:solidFill>
              <a:latin typeface="+mj-lt"/>
            </a:endParaRPr>
          </a:p>
        </p:txBody>
      </p:sp>
      <p:sp>
        <p:nvSpPr>
          <p:cNvPr id="5" name="Rectangle 4"/>
          <p:cNvSpPr/>
          <p:nvPr/>
        </p:nvSpPr>
        <p:spPr>
          <a:xfrm>
            <a:off x="1066801" y="2194780"/>
            <a:ext cx="3685309" cy="4093428"/>
          </a:xfrm>
          <a:prstGeom prst="rect">
            <a:avLst/>
          </a:prstGeom>
        </p:spPr>
        <p:txBody>
          <a:bodyPr wrap="square">
            <a:spAutoFit/>
          </a:bodyPr>
          <a:lstStyle/>
          <a:p>
            <a:pPr marL="914400" lvl="4"/>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Tools: IKE Probe or IKE Scan Tool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to force the VPN server into the aggressive mode of IPsec from the main mode by trying out various transform set. This makes it possible to capture the authentication data and use a brute force or dictionary attack to recover the PSK. </a:t>
            </a: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p:txBody>
      </p:sp>
      <p:sp>
        <p:nvSpPr>
          <p:cNvPr id="8" name="Rectangle 7"/>
          <p:cNvSpPr/>
          <p:nvPr/>
        </p:nvSpPr>
        <p:spPr>
          <a:xfrm>
            <a:off x="5245051" y="2788362"/>
            <a:ext cx="6096000" cy="1938992"/>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AGGRESSIVE MODE</a:t>
            </a:r>
          </a:p>
          <a:p>
            <a:pPr marL="342900" indent="-342900">
              <a:buFont typeface="+mj-lt"/>
              <a:buAutoNum type="arabicPeriod"/>
            </a:pP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Client</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IKE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packet containing Identity payload </a:t>
            </a:r>
          </a:p>
          <a:p>
            <a:pPr marL="342900" indent="-342900">
              <a:buFont typeface="+mj-lt"/>
              <a:buAutoNum type="arabicPeriod"/>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Server: reply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IKE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packet with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Hash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payload (HMAC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hash of information including the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pre-shared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key</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t>
            </a:r>
          </a:p>
          <a:p>
            <a:pPr marL="342900" indent="-342900">
              <a:buFont typeface="+mj-lt"/>
              <a:buAutoNum type="arabicPeriod"/>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Client: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packet with Hash payload </a:t>
            </a:r>
          </a:p>
        </p:txBody>
      </p:sp>
    </p:spTree>
    <p:extLst>
      <p:ext uri="{BB962C8B-B14F-4D97-AF65-F5344CB8AC3E}">
        <p14:creationId xmlns:p14="http://schemas.microsoft.com/office/powerpoint/2010/main" val="40754800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82751" y="633926"/>
            <a:ext cx="10042350" cy="4308872"/>
          </a:xfrm>
          <a:prstGeom prst="rect">
            <a:avLst/>
          </a:prstGeom>
        </p:spPr>
        <p:txBody>
          <a:bodyPr wrap="square">
            <a:spAutoFit/>
          </a:bodyPr>
          <a:lstStyle/>
          <a:p>
            <a:pPr algn="just"/>
            <a:r>
              <a:rPr lang="en-US" sz="36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#2 Exploits in an </a:t>
            </a:r>
            <a:r>
              <a:rPr lang="en-US" sz="36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IPsec VPN</a:t>
            </a: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Pen-testing IPsec based VPNs</a:t>
            </a:r>
          </a:p>
          <a:p>
            <a:pPr marL="800100" lvl="3" indent="-342900" algn="just">
              <a:buFont typeface="Arial" panose="020B0604020202020204" pitchFamily="34" charset="0"/>
              <a:buChar char="•"/>
            </a:pP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PSK mode assessment and PSK sniffing</a:t>
            </a:r>
          </a:p>
          <a:p>
            <a:pPr marL="800100" lvl="3" indent="-342900" algn="just">
              <a:buFont typeface="Arial" panose="020B0604020202020204" pitchFamily="34" charset="0"/>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914400" lvl="4"/>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buFontTx/>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dirty="0" smtClean="0">
              <a:solidFill>
                <a:srgbClr val="000000"/>
              </a:solidFill>
              <a:latin typeface="+mj-lt"/>
            </a:endParaRPr>
          </a:p>
        </p:txBody>
      </p:sp>
      <p:sp>
        <p:nvSpPr>
          <p:cNvPr id="5" name="Rectangle 4"/>
          <p:cNvSpPr/>
          <p:nvPr/>
        </p:nvSpPr>
        <p:spPr>
          <a:xfrm>
            <a:off x="1066801" y="2194780"/>
            <a:ext cx="3685309" cy="4093428"/>
          </a:xfrm>
          <a:prstGeom prst="rect">
            <a:avLst/>
          </a:prstGeom>
        </p:spPr>
        <p:txBody>
          <a:bodyPr wrap="square">
            <a:spAutoFit/>
          </a:bodyPr>
          <a:lstStyle/>
          <a:p>
            <a:pPr marL="914400" lvl="4"/>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Tools: IKE Probe or IKE Scan Tool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to force the VPN server into the aggressive mode of IPsec from the main mode by trying out various transform set. This makes it possible to capture the authentication data and use a brute force or dictionary attack to recover the PSK. </a:t>
            </a: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2"/>
          <a:srcRect l="25829" t="20738" r="27532" b="21117"/>
          <a:stretch/>
        </p:blipFill>
        <p:spPr>
          <a:xfrm>
            <a:off x="5001491" y="2194780"/>
            <a:ext cx="6109854" cy="4282478"/>
          </a:xfrm>
          <a:prstGeom prst="rect">
            <a:avLst/>
          </a:prstGeom>
        </p:spPr>
      </p:pic>
    </p:spTree>
    <p:extLst>
      <p:ext uri="{BB962C8B-B14F-4D97-AF65-F5344CB8AC3E}">
        <p14:creationId xmlns:p14="http://schemas.microsoft.com/office/powerpoint/2010/main" val="23953721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82751" y="633926"/>
            <a:ext cx="10042350" cy="4308872"/>
          </a:xfrm>
          <a:prstGeom prst="rect">
            <a:avLst/>
          </a:prstGeom>
        </p:spPr>
        <p:txBody>
          <a:bodyPr wrap="square">
            <a:spAutoFit/>
          </a:bodyPr>
          <a:lstStyle/>
          <a:p>
            <a:pPr algn="just"/>
            <a:r>
              <a:rPr lang="en-US" sz="36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#2 Exploits in an </a:t>
            </a:r>
            <a:r>
              <a:rPr lang="en-US" sz="36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IPsec VPN</a:t>
            </a: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Pen-testing IPsec based VPNs</a:t>
            </a:r>
          </a:p>
          <a:p>
            <a:pPr marL="800100" lvl="3" indent="-342900" algn="just">
              <a:buFont typeface="Arial" panose="020B0604020202020204" pitchFamily="34" charset="0"/>
              <a:buChar char="•"/>
            </a:pP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Username Enumeration Vulnerabilities</a:t>
            </a:r>
            <a:endPar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800100" lvl="3" indent="-342900" algn="just">
              <a:buFont typeface="Arial" panose="020B0604020202020204" pitchFamily="34" charset="0"/>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914400" lvl="4"/>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buFontTx/>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dirty="0" smtClean="0">
              <a:solidFill>
                <a:srgbClr val="000000"/>
              </a:solidFill>
              <a:latin typeface="+mj-lt"/>
            </a:endParaRPr>
          </a:p>
        </p:txBody>
      </p:sp>
      <p:sp>
        <p:nvSpPr>
          <p:cNvPr id="5" name="Rectangle 4"/>
          <p:cNvSpPr/>
          <p:nvPr/>
        </p:nvSpPr>
        <p:spPr>
          <a:xfrm>
            <a:off x="1066801" y="2194780"/>
            <a:ext cx="4571999" cy="3170099"/>
          </a:xfrm>
          <a:prstGeom prst="rect">
            <a:avLst/>
          </a:prstGeom>
        </p:spPr>
        <p:txBody>
          <a:bodyPr wrap="square">
            <a:spAutoFit/>
          </a:bodyPr>
          <a:lstStyle/>
          <a:p>
            <a:pPr marL="914400" lvl="4"/>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response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to an incorrect login attempt should not leak information about which of the authentication credentials (username or password) was incorrect, because this allows an attacker to deduce whether a given username is valid or not, leading to ease in dictionary attacks</a:t>
            </a:r>
          </a:p>
        </p:txBody>
      </p:sp>
      <p:pic>
        <p:nvPicPr>
          <p:cNvPr id="6" name="Picture 5"/>
          <p:cNvPicPr/>
          <p:nvPr/>
        </p:nvPicPr>
        <p:blipFill rotWithShape="1">
          <a:blip r:embed="rId2"/>
          <a:srcRect l="23260" t="24780" r="3574" b="20269"/>
          <a:stretch/>
        </p:blipFill>
        <p:spPr bwMode="auto">
          <a:xfrm>
            <a:off x="5638800" y="2304082"/>
            <a:ext cx="6068291" cy="27389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124086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82751" y="633926"/>
            <a:ext cx="10042350" cy="4616648"/>
          </a:xfrm>
          <a:prstGeom prst="rect">
            <a:avLst/>
          </a:prstGeom>
        </p:spPr>
        <p:txBody>
          <a:bodyPr wrap="square">
            <a:spAutoFit/>
          </a:bodyPr>
          <a:lstStyle/>
          <a:p>
            <a:pPr algn="just"/>
            <a:r>
              <a:rPr lang="en-US" sz="36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#2 Exploits in an </a:t>
            </a:r>
            <a:r>
              <a:rPr lang="en-US" sz="36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IPsec VPN</a:t>
            </a: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Pen-testing IPsec based VPNs</a:t>
            </a:r>
          </a:p>
          <a:p>
            <a:pPr marL="800100" lvl="3" indent="-342900" algn="just">
              <a:buFont typeface="Arial" panose="020B0604020202020204" pitchFamily="34" charset="0"/>
              <a:buChar char="•"/>
            </a:pP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Offline Password Cracking</a:t>
            </a:r>
          </a:p>
          <a:p>
            <a:pPr marL="914400" lvl="4" algn="just"/>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Tools: </a:t>
            </a:r>
            <a:r>
              <a:rPr lang="en-US" sz="2000" b="1" kern="1400" spc="25" dirty="0" err="1"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MDCrack</a:t>
            </a: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PSK-CRACK</a:t>
            </a:r>
            <a:endPar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800100" lvl="3" indent="-342900" algn="just">
              <a:buFont typeface="Arial" panose="020B0604020202020204" pitchFamily="34" charset="0"/>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914400" lvl="4"/>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buFontTx/>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dirty="0" smtClean="0">
              <a:solidFill>
                <a:srgbClr val="000000"/>
              </a:solidFill>
              <a:latin typeface="+mj-lt"/>
            </a:endParaRPr>
          </a:p>
        </p:txBody>
      </p:sp>
      <p:sp>
        <p:nvSpPr>
          <p:cNvPr id="5" name="Rectangle 4"/>
          <p:cNvSpPr/>
          <p:nvPr/>
        </p:nvSpPr>
        <p:spPr>
          <a:xfrm>
            <a:off x="1182751" y="2416453"/>
            <a:ext cx="4571999" cy="4093428"/>
          </a:xfrm>
          <a:prstGeom prst="rect">
            <a:avLst/>
          </a:prstGeom>
        </p:spPr>
        <p:txBody>
          <a:bodyPr wrap="square">
            <a:spAutoFit/>
          </a:bodyPr>
          <a:lstStyle/>
          <a:p>
            <a:pPr marL="914400" lvl="4"/>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Given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that a valid username has been obtained successfully, an attacker can crack the associated password by using the hash from the VPN </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Server</a:t>
            </a: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914400" lvl="4"/>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914400" lvl="4"/>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and, running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 list of candidate passwords (keys) through the hash function and comparing the resulting hash in each case with the hash that the server sent. </a:t>
            </a:r>
          </a:p>
          <a:p>
            <a:pPr marL="914400" lvl="4"/>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2"/>
          <a:srcRect l="20291" t="49905" r="25615" b="24527"/>
          <a:stretch/>
        </p:blipFill>
        <p:spPr>
          <a:xfrm>
            <a:off x="5754750" y="2416453"/>
            <a:ext cx="6090886" cy="1618641"/>
          </a:xfrm>
          <a:prstGeom prst="rect">
            <a:avLst/>
          </a:prstGeom>
        </p:spPr>
      </p:pic>
    </p:spTree>
    <p:extLst>
      <p:ext uri="{BB962C8B-B14F-4D97-AF65-F5344CB8AC3E}">
        <p14:creationId xmlns:p14="http://schemas.microsoft.com/office/powerpoint/2010/main" val="39765656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82751" y="633926"/>
            <a:ext cx="10042350" cy="7940635"/>
          </a:xfrm>
          <a:prstGeom prst="rect">
            <a:avLst/>
          </a:prstGeom>
        </p:spPr>
        <p:txBody>
          <a:bodyPr wrap="square">
            <a:spAutoFit/>
          </a:bodyPr>
          <a:lstStyle/>
          <a:p>
            <a:pPr algn="just"/>
            <a:r>
              <a:rPr lang="en-US" sz="36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#2 Exploits in an PPTP VPN</a:t>
            </a:r>
            <a:endParaRPr lang="en-US" sz="36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PPTP VPN</a:t>
            </a:r>
          </a:p>
          <a:p>
            <a:pPr marL="800100" lvl="3" indent="-342900">
              <a:buFont typeface="Arial" panose="020B0604020202020204" pitchFamily="34" charset="0"/>
              <a:buChar char="•"/>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encapsulating packets inside point-to-point protocol (PPP) packets, which are in turn encapsulated in generic routing encapsulation protocol (GRE)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packets</a:t>
            </a:r>
          </a:p>
          <a:p>
            <a:pPr marL="800100" lvl="3" indent="-342900">
              <a:buFont typeface="Arial" panose="020B0604020202020204" pitchFamily="34" charset="0"/>
              <a:buChar char="•"/>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Authentication method: Microsoft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challenge handshake authentication protocol (MS-CHAP v2) </a:t>
            </a: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1714500" lvl="3" indent="-342900">
              <a:buFontTx/>
              <a:buChar char="-"/>
            </a:pP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Server: challenge </a:t>
            </a:r>
          </a:p>
          <a:p>
            <a:pPr marL="1714500" lvl="3" indent="-342900">
              <a:buFontTx/>
              <a:buChar char="-"/>
            </a:pP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Client: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uses this challenge and the password to calculate a response. </a:t>
            </a: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1714500" lvl="3" indent="-342900">
              <a:buFontTx/>
              <a:buChar char="-"/>
            </a:pP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Server: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checks the provided response against the response it expected. </a:t>
            </a:r>
          </a:p>
          <a:p>
            <a:pPr marL="914400" lvl="4"/>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lvl="2" indent="-342900" algn="just">
              <a:buFont typeface="Arial" panose="020B0604020202020204" pitchFamily="34" charset="0"/>
              <a:buChar char="•"/>
            </a:pP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PPTP </a:t>
            </a: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Exploitation</a:t>
            </a:r>
          </a:p>
          <a:p>
            <a:pPr marL="800100" lvl="3" indent="-342900" algn="just">
              <a:buFont typeface="Arial" panose="020B0604020202020204" pitchFamily="34" charset="0"/>
              <a:buChar char="•"/>
            </a:pPr>
            <a:r>
              <a:rPr lang="en-US" sz="2000" kern="1400" spc="25" dirty="0" err="1">
                <a:solidFill>
                  <a:srgbClr val="17365D"/>
                </a:solidFill>
                <a:latin typeface="Cambria" panose="02040503050406030204" pitchFamily="18" charset="0"/>
                <a:ea typeface="Times New Roman" panose="02020603050405020304" pitchFamily="18" charset="0"/>
                <a:cs typeface="Times New Roman" panose="02020603050405020304" pitchFamily="18" charset="0"/>
              </a:rPr>
              <a:t>MitM</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Attack to Sniff Challenge and Response Packets</a:t>
            </a:r>
          </a:p>
          <a:p>
            <a:pPr marL="800100" lvl="3" indent="-342900" algn="just">
              <a:buFont typeface="Arial" panose="020B0604020202020204" pitchFamily="34" charset="0"/>
              <a:buChar char="•"/>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Cracking MSCHAPv2</a:t>
            </a:r>
          </a:p>
          <a:p>
            <a:pPr marL="342900" lvl="2" indent="-342900" algn="just">
              <a:buFont typeface="Arial" panose="020B0604020202020204" pitchFamily="34" charset="0"/>
              <a:buChar char="•"/>
            </a:pPr>
            <a:endPar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lvl="2" indent="-342900" algn="just">
              <a:buFont typeface="Arial" panose="020B0604020202020204" pitchFamily="34" charset="0"/>
              <a:buChar char="•"/>
            </a:pPr>
            <a:endPar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800100" lvl="3" indent="-342900" algn="just">
              <a:buFont typeface="Arial" panose="020B0604020202020204" pitchFamily="34" charset="0"/>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914400" lvl="4"/>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buFontTx/>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dirty="0" smtClean="0">
              <a:solidFill>
                <a:srgbClr val="000000"/>
              </a:solidFill>
              <a:latin typeface="+mj-lt"/>
            </a:endParaRPr>
          </a:p>
        </p:txBody>
      </p:sp>
    </p:spTree>
    <p:extLst>
      <p:ext uri="{BB962C8B-B14F-4D97-AF65-F5344CB8AC3E}">
        <p14:creationId xmlns:p14="http://schemas.microsoft.com/office/powerpoint/2010/main" val="454213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82751" y="633926"/>
            <a:ext cx="10042350" cy="3693319"/>
          </a:xfrm>
          <a:prstGeom prst="rect">
            <a:avLst/>
          </a:prstGeom>
        </p:spPr>
        <p:txBody>
          <a:bodyPr wrap="square">
            <a:spAutoFit/>
          </a:bodyPr>
          <a:lstStyle/>
          <a:p>
            <a:pPr algn="just"/>
            <a:r>
              <a:rPr lang="en-US" sz="36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#2 Exploits in an PPTP VPN</a:t>
            </a:r>
            <a:endParaRPr lang="en-US" sz="36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lvl="2" indent="-342900" algn="just">
              <a:buFont typeface="Arial" panose="020B0604020202020204" pitchFamily="34" charset="0"/>
              <a:buChar char="•"/>
            </a:pP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PPTP Exploitation</a:t>
            </a:r>
          </a:p>
          <a:p>
            <a:pPr marL="800100" lvl="3" indent="-342900" algn="just">
              <a:buFont typeface="Arial" panose="020B0604020202020204" pitchFamily="34" charset="0"/>
              <a:buChar char="•"/>
            </a:pPr>
            <a:r>
              <a:rPr lang="en-US" sz="2000" b="1" kern="1400" spc="25" dirty="0" err="1">
                <a:solidFill>
                  <a:srgbClr val="17365D"/>
                </a:solidFill>
                <a:latin typeface="Cambria" panose="02040503050406030204" pitchFamily="18" charset="0"/>
                <a:ea typeface="Times New Roman" panose="02020603050405020304" pitchFamily="18" charset="0"/>
                <a:cs typeface="Times New Roman" panose="02020603050405020304" pitchFamily="18" charset="0"/>
              </a:rPr>
              <a:t>MitM</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Attack to Sniff Challenge and Response </a:t>
            </a: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Packets</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t>
            </a:r>
          </a:p>
          <a:p>
            <a:pPr lvl="2" algn="just"/>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1) ARP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cache </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poisoning using </a:t>
            </a:r>
            <a:r>
              <a:rPr lang="en-US" sz="2000" kern="1400" spc="25" dirty="0" err="1"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ARPspoof</a:t>
            </a: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buFontTx/>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dirty="0" smtClean="0">
              <a:solidFill>
                <a:srgbClr val="000000"/>
              </a:solidFill>
              <a:latin typeface="+mj-lt"/>
            </a:endParaRPr>
          </a:p>
        </p:txBody>
      </p:sp>
      <p:pic>
        <p:nvPicPr>
          <p:cNvPr id="2" name="Picture 1"/>
          <p:cNvPicPr>
            <a:picLocks noChangeAspect="1"/>
          </p:cNvPicPr>
          <p:nvPr/>
        </p:nvPicPr>
        <p:blipFill rotWithShape="1">
          <a:blip r:embed="rId2"/>
          <a:srcRect l="20399" t="29829" r="20397" b="50663"/>
          <a:stretch/>
        </p:blipFill>
        <p:spPr>
          <a:xfrm>
            <a:off x="2352362" y="2590799"/>
            <a:ext cx="7703128" cy="1427019"/>
          </a:xfrm>
          <a:prstGeom prst="rect">
            <a:avLst/>
          </a:prstGeom>
        </p:spPr>
      </p:pic>
      <p:pic>
        <p:nvPicPr>
          <p:cNvPr id="5" name="Picture 4"/>
          <p:cNvPicPr>
            <a:picLocks noChangeAspect="1"/>
          </p:cNvPicPr>
          <p:nvPr/>
        </p:nvPicPr>
        <p:blipFill rotWithShape="1">
          <a:blip r:embed="rId2"/>
          <a:srcRect l="20399" t="66761" r="20397" b="13163"/>
          <a:stretch/>
        </p:blipFill>
        <p:spPr>
          <a:xfrm>
            <a:off x="2352362" y="4327245"/>
            <a:ext cx="7703128" cy="1468582"/>
          </a:xfrm>
          <a:prstGeom prst="rect">
            <a:avLst/>
          </a:prstGeom>
        </p:spPr>
      </p:pic>
    </p:spTree>
    <p:extLst>
      <p:ext uri="{BB962C8B-B14F-4D97-AF65-F5344CB8AC3E}">
        <p14:creationId xmlns:p14="http://schemas.microsoft.com/office/powerpoint/2010/main" val="7337214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82751" y="633926"/>
            <a:ext cx="10042350" cy="4308872"/>
          </a:xfrm>
          <a:prstGeom prst="rect">
            <a:avLst/>
          </a:prstGeom>
        </p:spPr>
        <p:txBody>
          <a:bodyPr wrap="square">
            <a:spAutoFit/>
          </a:bodyPr>
          <a:lstStyle/>
          <a:p>
            <a:pPr algn="just"/>
            <a:r>
              <a:rPr lang="en-US" sz="36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#2 Exploits in an PPTP VPN</a:t>
            </a:r>
            <a:endParaRPr lang="en-US" sz="36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lvl="2" indent="-342900" algn="just">
              <a:buFont typeface="Arial" panose="020B0604020202020204" pitchFamily="34" charset="0"/>
              <a:buChar char="•"/>
            </a:pP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PPTP Exploitation</a:t>
            </a:r>
          </a:p>
          <a:p>
            <a:pPr marL="800100" lvl="3" indent="-342900" algn="just">
              <a:buFont typeface="Arial" panose="020B0604020202020204" pitchFamily="34" charset="0"/>
              <a:buChar char="•"/>
            </a:pPr>
            <a:r>
              <a:rPr lang="en-US" sz="2000" b="1" kern="1400" spc="25" dirty="0" err="1">
                <a:solidFill>
                  <a:srgbClr val="17365D"/>
                </a:solidFill>
                <a:latin typeface="Cambria" panose="02040503050406030204" pitchFamily="18" charset="0"/>
                <a:ea typeface="Times New Roman" panose="02020603050405020304" pitchFamily="18" charset="0"/>
                <a:cs typeface="Times New Roman" panose="02020603050405020304" pitchFamily="18" charset="0"/>
              </a:rPr>
              <a:t>MitM</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Attack to Sniff Challenge and Response </a:t>
            </a: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Packets</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t>
            </a:r>
          </a:p>
          <a:p>
            <a:pPr lvl="2" algn="just"/>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2</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Packet analysis using Wireshark to get CHAP hashes</a:t>
            </a:r>
          </a:p>
          <a:p>
            <a:pPr lvl="2" algn="just"/>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lvl="2" algn="just"/>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buFontTx/>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dirty="0" smtClean="0">
              <a:solidFill>
                <a:srgbClr val="000000"/>
              </a:solidFill>
              <a:latin typeface="+mj-lt"/>
            </a:endParaRPr>
          </a:p>
        </p:txBody>
      </p:sp>
      <p:pic>
        <p:nvPicPr>
          <p:cNvPr id="6" name="Picture 5" descr="C:\Users\Lady Croft\Desktop\Classes\Thesis\wireshark2.jpg"/>
          <p:cNvPicPr/>
          <p:nvPr/>
        </p:nvPicPr>
        <p:blipFill rotWithShape="1">
          <a:blip r:embed="rId2">
            <a:extLst>
              <a:ext uri="{28A0092B-C50C-407E-A947-70E740481C1C}">
                <a14:useLocalDpi xmlns:a14="http://schemas.microsoft.com/office/drawing/2010/main" val="0"/>
              </a:ext>
            </a:extLst>
          </a:blip>
          <a:srcRect l="1038" t="12065" r="2076" b="537"/>
          <a:stretch/>
        </p:blipFill>
        <p:spPr bwMode="auto">
          <a:xfrm>
            <a:off x="2204719" y="2568921"/>
            <a:ext cx="7160953" cy="416438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315319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82751" y="633926"/>
            <a:ext cx="10042350" cy="5232202"/>
          </a:xfrm>
          <a:prstGeom prst="rect">
            <a:avLst/>
          </a:prstGeom>
        </p:spPr>
        <p:txBody>
          <a:bodyPr wrap="square">
            <a:spAutoFit/>
          </a:bodyPr>
          <a:lstStyle/>
          <a:p>
            <a:pPr algn="just"/>
            <a:r>
              <a:rPr lang="en-US" sz="36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#2 Exploits in an PPTP VPN</a:t>
            </a:r>
            <a:endParaRPr lang="en-US" sz="36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lvl="2" indent="-342900" algn="just">
              <a:buFont typeface="Arial" panose="020B0604020202020204" pitchFamily="34" charset="0"/>
              <a:buChar char="•"/>
            </a:pP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PPTP Exploitation</a:t>
            </a:r>
          </a:p>
          <a:p>
            <a:pPr marL="800100" lvl="3" indent="-342900" algn="just">
              <a:buFont typeface="Arial" panose="020B0604020202020204" pitchFamily="34" charset="0"/>
              <a:buChar char="•"/>
            </a:pP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Cracking MSCHAPv2</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t>
            </a:r>
          </a:p>
          <a:p>
            <a:pPr marL="1371600" lvl="2" indent="-457200" algn="just">
              <a:buAutoNum type="arabicParenR"/>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Formatting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challenge and response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values using chap2asleap</a:t>
            </a:r>
          </a:p>
          <a:p>
            <a:pPr marL="1371600" lvl="2" indent="-457200" algn="just">
              <a:buAutoNum type="arabicParenR"/>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Producing Dictionary File using CUPP2</a:t>
            </a:r>
          </a:p>
          <a:p>
            <a:pPr marL="1371600" lvl="2" indent="-457200" algn="just">
              <a:buAutoNum type="arabicParenR"/>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Cracking the password using ASLEAP</a:t>
            </a: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lvl="2"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lvl="2" algn="just"/>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lvl="2" algn="just"/>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buFontTx/>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dirty="0" smtClean="0">
              <a:solidFill>
                <a:srgbClr val="000000"/>
              </a:solidFill>
              <a:latin typeface="+mj-lt"/>
            </a:endParaRPr>
          </a:p>
        </p:txBody>
      </p:sp>
      <p:pic>
        <p:nvPicPr>
          <p:cNvPr id="5" name="Picture 4" descr="C:\Users\Lady Croft\Desktop\Classes\Thesis\chap2asleap.jpg"/>
          <p:cNvPicPr/>
          <p:nvPr/>
        </p:nvPicPr>
        <p:blipFill rotWithShape="1">
          <a:blip r:embed="rId2">
            <a:extLst>
              <a:ext uri="{28A0092B-C50C-407E-A947-70E740481C1C}">
                <a14:useLocalDpi xmlns:a14="http://schemas.microsoft.com/office/drawing/2010/main" val="0"/>
              </a:ext>
            </a:extLst>
          </a:blip>
          <a:srcRect t="15387" r="3808" b="41158"/>
          <a:stretch/>
        </p:blipFill>
        <p:spPr bwMode="auto">
          <a:xfrm>
            <a:off x="2154380" y="3250027"/>
            <a:ext cx="7335983" cy="2970664"/>
          </a:xfrm>
          <a:prstGeom prst="rect">
            <a:avLst/>
          </a:prstGeom>
          <a:noFill/>
          <a:ln>
            <a:noFill/>
          </a:ln>
          <a:extLst>
            <a:ext uri="{53640926-AAD7-44D8-BBD7-CCE9431645EC}">
              <a14:shadowObscured xmlns:a14="http://schemas.microsoft.com/office/drawing/2010/main"/>
            </a:ext>
          </a:extLst>
        </p:spPr>
      </p:pic>
      <p:pic>
        <p:nvPicPr>
          <p:cNvPr id="7" name="Picture 6" descr="C:\Users\Lady Croft\Desktop\Classes\Thesis\cupp.jpg"/>
          <p:cNvPicPr/>
          <p:nvPr/>
        </p:nvPicPr>
        <p:blipFill rotWithShape="1">
          <a:blip r:embed="rId3">
            <a:extLst>
              <a:ext uri="{28A0092B-C50C-407E-A947-70E740481C1C}">
                <a14:useLocalDpi xmlns:a14="http://schemas.microsoft.com/office/drawing/2010/main" val="0"/>
              </a:ext>
            </a:extLst>
          </a:blip>
          <a:srcRect l="1252" t="11399" r="16440" b="9588"/>
          <a:stretch/>
        </p:blipFill>
        <p:spPr bwMode="auto">
          <a:xfrm>
            <a:off x="3969816" y="3250027"/>
            <a:ext cx="3705109" cy="3447352"/>
          </a:xfrm>
          <a:prstGeom prst="rect">
            <a:avLst/>
          </a:prstGeom>
          <a:noFill/>
          <a:ln>
            <a:noFill/>
          </a:ln>
          <a:extLst>
            <a:ext uri="{53640926-AAD7-44D8-BBD7-CCE9431645EC}">
              <a14:shadowObscured xmlns:a14="http://schemas.microsoft.com/office/drawing/2010/main"/>
            </a:ext>
          </a:extLst>
        </p:spPr>
      </p:pic>
      <p:pic>
        <p:nvPicPr>
          <p:cNvPr id="8" name="Picture 7" descr="C:\Users\Lady Croft\Desktop\Classes\Thesis\asleap.jpg"/>
          <p:cNvPicPr/>
          <p:nvPr/>
        </p:nvPicPr>
        <p:blipFill rotWithShape="1">
          <a:blip r:embed="rId4">
            <a:extLst>
              <a:ext uri="{28A0092B-C50C-407E-A947-70E740481C1C}">
                <a14:useLocalDpi xmlns:a14="http://schemas.microsoft.com/office/drawing/2010/main" val="0"/>
              </a:ext>
            </a:extLst>
          </a:blip>
          <a:srcRect l="1075" t="27129" r="21862" b="49740"/>
          <a:stretch/>
        </p:blipFill>
        <p:spPr bwMode="auto">
          <a:xfrm>
            <a:off x="2633431" y="3588760"/>
            <a:ext cx="6066155" cy="7334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781558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82751" y="633926"/>
            <a:ext cx="10042350" cy="5232202"/>
          </a:xfrm>
          <a:prstGeom prst="rect">
            <a:avLst/>
          </a:prstGeom>
        </p:spPr>
        <p:txBody>
          <a:bodyPr wrap="square">
            <a:spAutoFit/>
          </a:bodyPr>
          <a:lstStyle/>
          <a:p>
            <a:pPr algn="just"/>
            <a:r>
              <a:rPr lang="en-US" sz="36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#2 Exploits in an PPTP VPN</a:t>
            </a:r>
            <a:endParaRPr lang="en-US" sz="36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lvl="2" indent="-342900" algn="just">
              <a:buFont typeface="Arial" panose="020B0604020202020204" pitchFamily="34" charset="0"/>
              <a:buChar char="•"/>
            </a:pP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PPTP Exploitation</a:t>
            </a:r>
          </a:p>
          <a:p>
            <a:pPr marL="800100" lvl="3" indent="-342900" algn="just">
              <a:buFont typeface="Arial" panose="020B0604020202020204" pitchFamily="34" charset="0"/>
              <a:buChar char="•"/>
            </a:pP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Cracking MSCHAPv2</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t>
            </a:r>
          </a:p>
          <a:p>
            <a:pPr marL="1371600" lvl="2" indent="-457200" algn="just">
              <a:buAutoNum type="arabicParenR"/>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Formatting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challenge and response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values using chap2asleap</a:t>
            </a:r>
          </a:p>
          <a:p>
            <a:pPr marL="1371600" lvl="2" indent="-457200" algn="just">
              <a:buAutoNum type="arabicParenR"/>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Producing Dictionary File using CUPP2</a:t>
            </a:r>
          </a:p>
          <a:p>
            <a:pPr marL="1371600" lvl="2" indent="-457200" algn="just">
              <a:buAutoNum type="arabicParenR"/>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Cracking the password using ASLEAP</a:t>
            </a: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lvl="2"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lvl="2" algn="just"/>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lvl="2" algn="just"/>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buFontTx/>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dirty="0" smtClean="0">
              <a:solidFill>
                <a:srgbClr val="000000"/>
              </a:solidFill>
              <a:latin typeface="+mj-lt"/>
            </a:endParaRPr>
          </a:p>
        </p:txBody>
      </p:sp>
      <p:pic>
        <p:nvPicPr>
          <p:cNvPr id="7" name="Picture 6" descr="C:\Users\Lady Croft\Desktop\Classes\Thesis\cupp.jpg"/>
          <p:cNvPicPr/>
          <p:nvPr/>
        </p:nvPicPr>
        <p:blipFill rotWithShape="1">
          <a:blip r:embed="rId2">
            <a:extLst>
              <a:ext uri="{28A0092B-C50C-407E-A947-70E740481C1C}">
                <a14:useLocalDpi xmlns:a14="http://schemas.microsoft.com/office/drawing/2010/main" val="0"/>
              </a:ext>
            </a:extLst>
          </a:blip>
          <a:srcRect l="1252" t="11399" r="16440" b="9588"/>
          <a:stretch/>
        </p:blipFill>
        <p:spPr bwMode="auto">
          <a:xfrm>
            <a:off x="3969816" y="3250027"/>
            <a:ext cx="3705109" cy="344735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608018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80562" y="208598"/>
            <a:ext cx="10270540" cy="800219"/>
          </a:xfrm>
          <a:prstGeom prst="rect">
            <a:avLst/>
          </a:prstGeom>
        </p:spPr>
        <p:txBody>
          <a:bodyPr wrap="square">
            <a:spAutoFit/>
          </a:bodyPr>
          <a:lstStyle/>
          <a:p>
            <a:pPr>
              <a:lnSpc>
                <a:spcPct val="115000"/>
              </a:lnSpc>
            </a:pP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In the old days, VPN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was used by corporate employees to access their offices while in </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remote when they needed to access sensitive information in a secure way.</a:t>
            </a: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2"/>
          <a:srcRect l="5771" t="10401" r="10839" b="18330"/>
          <a:stretch/>
        </p:blipFill>
        <p:spPr>
          <a:xfrm>
            <a:off x="1662744" y="1628483"/>
            <a:ext cx="9306176" cy="4471646"/>
          </a:xfrm>
          <a:prstGeom prst="rect">
            <a:avLst/>
          </a:prstGeom>
        </p:spPr>
      </p:pic>
    </p:spTree>
    <p:extLst>
      <p:ext uri="{BB962C8B-B14F-4D97-AF65-F5344CB8AC3E}">
        <p14:creationId xmlns:p14="http://schemas.microsoft.com/office/powerpoint/2010/main" val="36402861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82751" y="633926"/>
            <a:ext cx="10042350" cy="5232202"/>
          </a:xfrm>
          <a:prstGeom prst="rect">
            <a:avLst/>
          </a:prstGeom>
        </p:spPr>
        <p:txBody>
          <a:bodyPr wrap="square">
            <a:spAutoFit/>
          </a:bodyPr>
          <a:lstStyle/>
          <a:p>
            <a:pPr algn="just"/>
            <a:r>
              <a:rPr lang="en-US" sz="36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#2 Exploits in an PPTP VPN</a:t>
            </a:r>
            <a:endParaRPr lang="en-US" sz="36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lvl="2" indent="-342900" algn="just">
              <a:buFont typeface="Arial" panose="020B0604020202020204" pitchFamily="34" charset="0"/>
              <a:buChar char="•"/>
            </a:pP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PPTP Exploitation</a:t>
            </a:r>
          </a:p>
          <a:p>
            <a:pPr marL="800100" lvl="3" indent="-342900" algn="just">
              <a:buFont typeface="Arial" panose="020B0604020202020204" pitchFamily="34" charset="0"/>
              <a:buChar char="•"/>
            </a:pP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Cracking MSCHAPv2</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t>
            </a:r>
          </a:p>
          <a:p>
            <a:pPr marL="1371600" lvl="2" indent="-457200" algn="just">
              <a:buAutoNum type="arabicParenR"/>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Formatting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challenge and response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values using chap2asleap</a:t>
            </a:r>
          </a:p>
          <a:p>
            <a:pPr marL="1371600" lvl="2" indent="-457200" algn="just">
              <a:buAutoNum type="arabicParenR"/>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Producing Dictionary File using CUPP2</a:t>
            </a:r>
          </a:p>
          <a:p>
            <a:pPr marL="1371600" lvl="2" indent="-457200" algn="just">
              <a:buAutoNum type="arabicParenR"/>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Cracking the password using ASLEAP</a:t>
            </a: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lvl="2"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lvl="2" algn="just"/>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lvl="2" algn="just"/>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buFontTx/>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dirty="0" smtClean="0">
              <a:solidFill>
                <a:srgbClr val="000000"/>
              </a:solidFill>
              <a:latin typeface="+mj-lt"/>
            </a:endParaRPr>
          </a:p>
        </p:txBody>
      </p:sp>
      <p:pic>
        <p:nvPicPr>
          <p:cNvPr id="8" name="Picture 7" descr="C:\Users\Lady Croft\Desktop\Classes\Thesis\asleap.jpg"/>
          <p:cNvPicPr/>
          <p:nvPr/>
        </p:nvPicPr>
        <p:blipFill rotWithShape="1">
          <a:blip r:embed="rId2">
            <a:extLst>
              <a:ext uri="{28A0092B-C50C-407E-A947-70E740481C1C}">
                <a14:useLocalDpi xmlns:a14="http://schemas.microsoft.com/office/drawing/2010/main" val="0"/>
              </a:ext>
            </a:extLst>
          </a:blip>
          <a:srcRect l="1075" t="27129" r="21862" b="49740"/>
          <a:stretch/>
        </p:blipFill>
        <p:spPr bwMode="auto">
          <a:xfrm>
            <a:off x="2564159" y="3422506"/>
            <a:ext cx="6066155" cy="7334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351477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769" y="204436"/>
            <a:ext cx="10042350" cy="6494085"/>
          </a:xfrm>
          <a:prstGeom prst="rect">
            <a:avLst/>
          </a:prstGeom>
        </p:spPr>
        <p:txBody>
          <a:bodyPr wrap="square">
            <a:spAutoFit/>
          </a:bodyPr>
          <a:lstStyle/>
          <a:p>
            <a:pPr algn="just"/>
            <a:r>
              <a:rPr lang="en-US" sz="36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#3 IPv6 Leakage</a:t>
            </a:r>
            <a:endParaRPr lang="en-US" sz="36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Why does IPv6 leakage </a:t>
            </a: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occur?</a:t>
            </a:r>
          </a:p>
          <a:p>
            <a:pPr marL="1257300" lvl="2" indent="-342900" algn="just">
              <a:buFontTx/>
              <a:buChar char="-"/>
            </a:pP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VPN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client programs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only manipulate the IPv4 routing table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and not the IPv6 routing table, resulting in all IPv6 traffic bypassing (leaking out of) the VPN’s virtual </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interface</a:t>
            </a: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1257300" lvl="2" indent="-342900" algn="just">
              <a:buFontTx/>
              <a:buChar char="-"/>
            </a:pP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IPv4/6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dual stack implementations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most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OS have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IPv6 enabled and prefer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it over IPv4 in line with RFC </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6724</a:t>
            </a: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The SLAAC Attack</a:t>
            </a:r>
          </a:p>
          <a:p>
            <a:pPr marL="1257300" lvl="2" indent="-342900" algn="just">
              <a:buFontTx/>
              <a:buChar char="-"/>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 man in the middle can advertise himself as an IPv6 router, and the VPN client OS will start sending all the traffic to him because IPv6 is preferred. </a:t>
            </a: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third party “plug-ins” </a:t>
            </a:r>
            <a:endPar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1257300" lvl="2" indent="-342900" algn="just">
              <a:buFontTx/>
              <a:buChar char="-"/>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such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as ad brokers, trackers, analytics tools, social media plugins, and the </a:t>
            </a:r>
            <a:r>
              <a:rPr lang="en-US" sz="2000" kern="1400" spc="25" dirty="0" err="1">
                <a:solidFill>
                  <a:srgbClr val="17365D"/>
                </a:solidFill>
                <a:latin typeface="Cambria" panose="02040503050406030204" pitchFamily="18" charset="0"/>
                <a:ea typeface="Times New Roman" panose="02020603050405020304" pitchFamily="18" charset="0"/>
                <a:cs typeface="Times New Roman" panose="02020603050405020304" pitchFamily="18" charset="0"/>
              </a:rPr>
              <a:t>Referer</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HTTP </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header disclose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the exact URL of the visited page in the fetching of each of the third party objects embedded in it.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Even if one of these fetches are leaked through IPv6 traffic leakage outside the VPN tunnel, then the actual user IP can be compromised along with the page URL that the host is accessing. </a:t>
            </a: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12981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769" y="204436"/>
            <a:ext cx="10042350" cy="3385542"/>
          </a:xfrm>
          <a:prstGeom prst="rect">
            <a:avLst/>
          </a:prstGeom>
        </p:spPr>
        <p:txBody>
          <a:bodyPr wrap="square">
            <a:spAutoFit/>
          </a:bodyPr>
          <a:lstStyle/>
          <a:p>
            <a:pPr algn="just"/>
            <a:r>
              <a:rPr lang="en-US" sz="36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#3 IPv6 Leakage</a:t>
            </a:r>
            <a:endParaRPr lang="en-US" sz="36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1257300" lvl="2" indent="-342900" algn="just">
              <a:buFontTx/>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all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desktop VPN client programs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leak IPv6 Traffic except for </a:t>
            </a:r>
            <a:r>
              <a:rPr lang="en-US" sz="2000" kern="1400" spc="25" dirty="0" err="1">
                <a:solidFill>
                  <a:srgbClr val="17365D"/>
                </a:solidFill>
                <a:latin typeface="Cambria" panose="02040503050406030204" pitchFamily="18" charset="0"/>
                <a:ea typeface="Times New Roman" panose="02020603050405020304" pitchFamily="18" charset="0"/>
                <a:cs typeface="Times New Roman" panose="02020603050405020304" pitchFamily="18" charset="0"/>
              </a:rPr>
              <a:t>Mullvad</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t>
            </a:r>
            <a:r>
              <a:rPr lang="en-US" sz="2000" kern="1400" spc="25" dirty="0" err="1">
                <a:solidFill>
                  <a:srgbClr val="17365D"/>
                </a:solidFill>
                <a:latin typeface="Cambria" panose="02040503050406030204" pitchFamily="18" charset="0"/>
                <a:ea typeface="Times New Roman" panose="02020603050405020304" pitchFamily="18" charset="0"/>
                <a:cs typeface="Times New Roman" panose="02020603050405020304" pitchFamily="18" charset="0"/>
              </a:rPr>
              <a:t>VyprVPN</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and </a:t>
            </a:r>
            <a:r>
              <a:rPr lang="en-US" sz="2000" kern="1400" spc="25" dirty="0" err="1">
                <a:solidFill>
                  <a:srgbClr val="17365D"/>
                </a:solidFill>
                <a:latin typeface="Cambria" panose="02040503050406030204" pitchFamily="18" charset="0"/>
                <a:ea typeface="Times New Roman" panose="02020603050405020304" pitchFamily="18" charset="0"/>
                <a:cs typeface="Times New Roman" panose="02020603050405020304" pitchFamily="18" charset="0"/>
              </a:rPr>
              <a:t>TorGuard</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(in Advanced Settings). As for mobile OS, </a:t>
            </a:r>
            <a:r>
              <a:rPr lang="en-US" sz="2000" b="1" kern="1400" spc="25" dirty="0" err="1">
                <a:solidFill>
                  <a:srgbClr val="17365D"/>
                </a:solidFill>
                <a:latin typeface="Cambria" panose="02040503050406030204" pitchFamily="18" charset="0"/>
                <a:ea typeface="Times New Roman" panose="02020603050405020304" pitchFamily="18" charset="0"/>
                <a:cs typeface="Times New Roman" panose="02020603050405020304" pitchFamily="18" charset="0"/>
              </a:rPr>
              <a:t>Ios</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completely disables IPv6 during the VPN tunnel lifetime and thereby, all its VPN Services resist IPv6 Leakage. However, all VPN services on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Android</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are vulnerable to the leakage.</a:t>
            </a:r>
          </a:p>
          <a:p>
            <a:pPr marL="1257300" lvl="2" indent="-342900" algn="just">
              <a:buFontTx/>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dirty="0" smtClean="0">
              <a:solidFill>
                <a:srgbClr val="000000"/>
              </a:solidFill>
              <a:latin typeface="+mj-lt"/>
            </a:endParaRPr>
          </a:p>
        </p:txBody>
      </p:sp>
    </p:spTree>
    <p:extLst>
      <p:ext uri="{BB962C8B-B14F-4D97-AF65-F5344CB8AC3E}">
        <p14:creationId xmlns:p14="http://schemas.microsoft.com/office/powerpoint/2010/main" val="19439518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769" y="204436"/>
            <a:ext cx="10042350" cy="2154436"/>
          </a:xfrm>
          <a:prstGeom prst="rect">
            <a:avLst/>
          </a:prstGeom>
        </p:spPr>
        <p:txBody>
          <a:bodyPr wrap="square">
            <a:spAutoFit/>
          </a:bodyPr>
          <a:lstStyle/>
          <a:p>
            <a:pPr algn="just"/>
            <a:r>
              <a:rPr lang="en-US" sz="36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#4 Routing Table Attacks</a:t>
            </a:r>
            <a:endParaRPr lang="en-US" sz="36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1257300" lvl="2" indent="-342900" algn="just">
              <a:buFontTx/>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1257300" lvl="2" indent="-342900" algn="just">
              <a:buFontTx/>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dirty="0" smtClean="0">
              <a:solidFill>
                <a:srgbClr val="000000"/>
              </a:solidFill>
              <a:latin typeface="+mj-lt"/>
            </a:endParaRPr>
          </a:p>
        </p:txBody>
      </p:sp>
      <p:sp>
        <p:nvSpPr>
          <p:cNvPr id="2" name="Rectangle 1"/>
          <p:cNvSpPr/>
          <p:nvPr/>
        </p:nvSpPr>
        <p:spPr>
          <a:xfrm>
            <a:off x="1085769" y="1167486"/>
            <a:ext cx="10404763" cy="3477875"/>
          </a:xfrm>
          <a:prstGeom prst="rect">
            <a:avLst/>
          </a:prstGeom>
        </p:spPr>
        <p:txBody>
          <a:bodyPr wrap="square">
            <a:spAutoFit/>
          </a:bodyPr>
          <a:lstStyle/>
          <a:p>
            <a:pPr marL="800100" lvl="1" indent="-342900" algn="just">
              <a:buFont typeface="Arial" panose="020B0604020202020204" pitchFamily="34" charset="0"/>
              <a:buChar char="•"/>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VPN Client program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establishes a tunnel and modifies the host routing table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in order to redirect all the traffic towards the virtual network interface created to encrypt and forward the traffic to the VPN remote entry point via the host’s active network interface (e.g., Wi-Fi or Ethernet).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These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steps initiate the tunnel fully to send all user traffic via the VPN in an encrypted form. </a:t>
            </a: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routing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tables are a resource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concurrently managed by the operating system</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t>
            </a: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None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of the VPN Clients studied in [19] monitor the routing table to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ensure that their initial configuration is not changed</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Even small changes to the routing table, either malicious or accidental, results in traffic leakage beyond the VPN tunnel. </a:t>
            </a:r>
          </a:p>
        </p:txBody>
      </p:sp>
    </p:spTree>
    <p:extLst>
      <p:ext uri="{BB962C8B-B14F-4D97-AF65-F5344CB8AC3E}">
        <p14:creationId xmlns:p14="http://schemas.microsoft.com/office/powerpoint/2010/main" val="2115644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769" y="204436"/>
            <a:ext cx="10042350" cy="2154436"/>
          </a:xfrm>
          <a:prstGeom prst="rect">
            <a:avLst/>
          </a:prstGeom>
        </p:spPr>
        <p:txBody>
          <a:bodyPr wrap="square">
            <a:spAutoFit/>
          </a:bodyPr>
          <a:lstStyle/>
          <a:p>
            <a:pPr algn="just"/>
            <a:r>
              <a:rPr lang="en-US" sz="36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#5 DNS Hijacking</a:t>
            </a:r>
            <a:endParaRPr lang="en-US" sz="36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1257300" lvl="2" indent="-342900" algn="just">
              <a:buFontTx/>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1257300" lvl="2" indent="-342900" algn="just">
              <a:buFontTx/>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dirty="0" smtClean="0">
              <a:solidFill>
                <a:srgbClr val="000000"/>
              </a:solidFill>
              <a:latin typeface="+mj-lt"/>
            </a:endParaRPr>
          </a:p>
        </p:txBody>
      </p:sp>
      <p:sp>
        <p:nvSpPr>
          <p:cNvPr id="2" name="Rectangle 1"/>
          <p:cNvSpPr/>
          <p:nvPr/>
        </p:nvSpPr>
        <p:spPr>
          <a:xfrm>
            <a:off x="1085769" y="918104"/>
            <a:ext cx="10404763" cy="4708981"/>
          </a:xfrm>
          <a:prstGeom prst="rect">
            <a:avLst/>
          </a:prstGeom>
        </p:spPr>
        <p:txBody>
          <a:bodyPr wrap="square">
            <a:spAutoFit/>
          </a:bodyPr>
          <a:lstStyle/>
          <a:p>
            <a:pPr algn="just"/>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DNS Hijacking or DNS </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redirection is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 more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concentrated attack to transparently capture all DNS queries</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both IPv4 and IPv6, from the VPN Client machine. </a:t>
            </a: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1257300" lvl="2" indent="-342900" algn="just">
              <a:buFont typeface="Arial" panose="020B0604020202020204" pitchFamily="34" charset="0"/>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It is assumed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that the adversary controls the network’s gateway, say the </a:t>
            </a:r>
            <a:r>
              <a:rPr lang="en-US" sz="2000" kern="1400" spc="25" dirty="0" err="1">
                <a:solidFill>
                  <a:srgbClr val="17365D"/>
                </a:solidFill>
                <a:latin typeface="Cambria" panose="02040503050406030204" pitchFamily="18" charset="0"/>
                <a:ea typeface="Times New Roman" panose="02020603050405020304" pitchFamily="18" charset="0"/>
                <a:cs typeface="Times New Roman" panose="02020603050405020304" pitchFamily="18" charset="0"/>
              </a:rPr>
              <a:t>WiFi</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access point in all these attacks</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In the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case of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Default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Configuration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where the VPN Client keeps using its Existing DNS server as the default</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the attack is simple to carry out, the adversary can simply use DHCP to set the client’s DNS server to the one under his control to redirect all DNS queries generated by the host to himself. </a:t>
            </a:r>
          </a:p>
          <a:p>
            <a:pPr marL="800100" lvl="1" indent="-342900">
              <a:buFont typeface="Arial" panose="020B0604020202020204" pitchFamily="34" charset="0"/>
              <a:buChar char="•"/>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t>
            </a:r>
          </a:p>
          <a:p>
            <a:pPr marL="800100" lvl="1" indent="-342900">
              <a:buFont typeface="Arial" panose="020B0604020202020204" pitchFamily="34" charset="0"/>
              <a:buChar char="•"/>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In the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VPN-Managed configuration</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the adversary redirects all DNS queries by modifying the routing table of </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client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to make the DNS a local network resource, accessible directly via the LAN rather than through the VPN tunnel. </a:t>
            </a:r>
          </a:p>
        </p:txBody>
      </p:sp>
    </p:spTree>
    <p:extLst>
      <p:ext uri="{BB962C8B-B14F-4D97-AF65-F5344CB8AC3E}">
        <p14:creationId xmlns:p14="http://schemas.microsoft.com/office/powerpoint/2010/main" val="30363040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769" y="204436"/>
            <a:ext cx="10042350" cy="2154436"/>
          </a:xfrm>
          <a:prstGeom prst="rect">
            <a:avLst/>
          </a:prstGeom>
        </p:spPr>
        <p:txBody>
          <a:bodyPr wrap="square">
            <a:spAutoFit/>
          </a:bodyPr>
          <a:lstStyle/>
          <a:p>
            <a:pPr algn="just"/>
            <a:r>
              <a:rPr lang="en-US" sz="36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#5 DNS Hijacking</a:t>
            </a:r>
            <a:endParaRPr lang="en-US" sz="36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1257300" lvl="2" indent="-342900" algn="just">
              <a:buFontTx/>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1257300" lvl="2" indent="-342900" algn="just">
              <a:buFontTx/>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dirty="0" smtClean="0">
              <a:solidFill>
                <a:srgbClr val="000000"/>
              </a:solidFill>
              <a:latin typeface="+mj-lt"/>
            </a:endParaRPr>
          </a:p>
        </p:txBody>
      </p:sp>
      <p:sp>
        <p:nvSpPr>
          <p:cNvPr id="2" name="Rectangle 1"/>
          <p:cNvSpPr/>
          <p:nvPr/>
        </p:nvSpPr>
        <p:spPr>
          <a:xfrm>
            <a:off x="1085769" y="918104"/>
            <a:ext cx="10404763" cy="5324535"/>
          </a:xfrm>
          <a:prstGeom prst="rect">
            <a:avLst/>
          </a:prstGeom>
        </p:spPr>
        <p:txBody>
          <a:bodyPr wrap="square">
            <a:spAutoFit/>
          </a:bodyPr>
          <a:lstStyle/>
          <a:p>
            <a:pPr algn="just"/>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DNS Hijacking or DNS </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redirection is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 more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concentrated attack to transparently capture all DNS queries</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both IPv4 and IPv6, from the VPN Client machine. </a:t>
            </a: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1257300" lvl="2" indent="-342900" algn="just">
              <a:buFont typeface="Arial" panose="020B0604020202020204" pitchFamily="34" charset="0"/>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It is assumed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that the adversary controls the network’s gateway, say the </a:t>
            </a:r>
            <a:r>
              <a:rPr lang="en-US" sz="2000" kern="1400" spc="25" dirty="0" err="1">
                <a:solidFill>
                  <a:srgbClr val="17365D"/>
                </a:solidFill>
                <a:latin typeface="Cambria" panose="02040503050406030204" pitchFamily="18" charset="0"/>
                <a:ea typeface="Times New Roman" panose="02020603050405020304" pitchFamily="18" charset="0"/>
                <a:cs typeface="Times New Roman" panose="02020603050405020304" pitchFamily="18" charset="0"/>
              </a:rPr>
              <a:t>WiFi</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access point in all these attacks</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In the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case of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Default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Configuration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where the VPN Client keeps using its Existing DNS server as the default</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the attack is simple to carry out, the adversary can simply use DHCP to set the client’s DNS server to the one under his control to redirect all DNS queries generated by the host to himself. </a:t>
            </a:r>
          </a:p>
          <a:p>
            <a:pPr marL="800100" lvl="1" indent="-342900">
              <a:buFont typeface="Arial" panose="020B0604020202020204" pitchFamily="34" charset="0"/>
              <a:buChar char="•"/>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In the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VPN-Managed configuration</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the adversary redirects all DNS queries by </a:t>
            </a: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1257300" lvl="2" indent="-342900">
              <a:buFontTx/>
              <a:buChar char="-"/>
            </a:pP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modifying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the routing table of </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client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to make the DNS a local network resource, accessible directly via the LAN rather than through the VPN tunnel. </a:t>
            </a: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1257300" lvl="2" indent="-342900">
              <a:buFontTx/>
              <a:buChar char="-"/>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producing a split tunnel and fooling the victim host into believing that the DNS is a local resource in the LAN.</a:t>
            </a: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53371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2930" y="-200730"/>
            <a:ext cx="7757580" cy="4064627"/>
          </a:xfrm>
        </p:spPr>
        <p:txBody>
          <a:bodyPr>
            <a:normAutofit/>
          </a:bodyPr>
          <a:lstStyle/>
          <a:p>
            <a:pPr lvl="0"/>
            <a:r>
              <a:rPr lang="en-US" sz="4400" kern="1400" spc="25" dirty="0" smtClean="0">
                <a:solidFill>
                  <a:schemeClr val="tx1"/>
                </a:solidFill>
                <a:latin typeface="Cambria" panose="02040503050406030204" pitchFamily="18" charset="0"/>
                <a:ea typeface="Times New Roman" panose="02020603050405020304" pitchFamily="18" charset="0"/>
                <a:cs typeface="Times New Roman" panose="02020603050405020304" pitchFamily="18" charset="0"/>
              </a:rPr>
              <a:t>COUNTERMEASURES</a:t>
            </a:r>
            <a:endParaRPr lang="en-US" dirty="0"/>
          </a:p>
        </p:txBody>
      </p:sp>
    </p:spTree>
    <p:extLst>
      <p:ext uri="{BB962C8B-B14F-4D97-AF65-F5344CB8AC3E}">
        <p14:creationId xmlns:p14="http://schemas.microsoft.com/office/powerpoint/2010/main" val="32464093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82751" y="633926"/>
            <a:ext cx="10042350" cy="1846659"/>
          </a:xfrm>
          <a:prstGeom prst="rect">
            <a:avLst/>
          </a:prstGeom>
        </p:spPr>
        <p:txBody>
          <a:bodyPr wrap="square">
            <a:spAutoFit/>
          </a:bodyPr>
          <a:lstStyle/>
          <a:p>
            <a:pPr algn="just"/>
            <a:r>
              <a:rPr lang="en-US" sz="36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#1 Defense </a:t>
            </a:r>
            <a:r>
              <a:rPr lang="en-US" sz="36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against IPv6 Leakage</a:t>
            </a:r>
            <a:endParaRPr lang="en-US" sz="36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dirty="0" smtClean="0">
              <a:solidFill>
                <a:srgbClr val="000000"/>
              </a:solidFill>
              <a:latin typeface="+mj-lt"/>
            </a:endParaRPr>
          </a:p>
        </p:txBody>
      </p:sp>
      <p:pic>
        <p:nvPicPr>
          <p:cNvPr id="3" name="Picture 2"/>
          <p:cNvPicPr/>
          <p:nvPr/>
        </p:nvPicPr>
        <p:blipFill rotWithShape="1">
          <a:blip r:embed="rId2">
            <a:extLst>
              <a:ext uri="{28A0092B-C50C-407E-A947-70E740481C1C}">
                <a14:useLocalDpi xmlns:a14="http://schemas.microsoft.com/office/drawing/2010/main" val="0"/>
              </a:ext>
            </a:extLst>
          </a:blip>
          <a:srcRect l="24039" t="18530" r="47436" b="18472"/>
          <a:stretch/>
        </p:blipFill>
        <p:spPr bwMode="auto">
          <a:xfrm>
            <a:off x="7819159" y="1465062"/>
            <a:ext cx="3619500" cy="4493260"/>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1315637" y="1630379"/>
            <a:ext cx="6096000" cy="4801314"/>
          </a:xfrm>
          <a:prstGeom prst="rect">
            <a:avLst/>
          </a:prstGeom>
        </p:spPr>
        <p:txBody>
          <a:bodyPr>
            <a:spAutoFit/>
          </a:bodyPr>
          <a:lstStyle/>
          <a:p>
            <a:pPr marL="285750" indent="-285750">
              <a:buFont typeface="Arial" panose="020B0604020202020204" pitchFamily="34" charset="0"/>
              <a:buChar char="•"/>
            </a:pPr>
            <a:r>
              <a:rPr lang="en-US"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disabling </a:t>
            </a:r>
            <a:r>
              <a:rPr lang="en-US"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IPv6 traffic </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on the Client Machine (short term solution</a:t>
            </a:r>
            <a:r>
              <a:rPr lang="en-US"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make VPN Client program </a:t>
            </a:r>
            <a:r>
              <a:rPr lang="en-US"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reconfigure the IPv6 routing table</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as well so that both IPv4 and IPv6 traffic is securely sent through the VPN tunnel. </a:t>
            </a:r>
            <a:endPar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RFC6105</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(published </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by the </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IETF) tells</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on how to deal with rogue router advertisements that exploit IPv6 traffic. </a:t>
            </a:r>
            <a:endPar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Man-in-the-Middle attacks can be </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detected (not defended) </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using </a:t>
            </a:r>
            <a:r>
              <a:rPr lang="en-US"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Neighbor Discovery Protocol Monitor</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NDPMon (a </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diagnostic software application used by IPv6 network administrators for monitoring ICMPv6 </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packets to </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detect suspicious </a:t>
            </a:r>
            <a:r>
              <a:rPr lang="en-US"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neighbor/router </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discovery </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traffic</a:t>
            </a:r>
            <a:r>
              <a:rPr lang="en-US"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t>
            </a:r>
            <a:endPar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36257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82751" y="633926"/>
            <a:ext cx="10042350" cy="1846659"/>
          </a:xfrm>
          <a:prstGeom prst="rect">
            <a:avLst/>
          </a:prstGeom>
        </p:spPr>
        <p:txBody>
          <a:bodyPr wrap="square">
            <a:spAutoFit/>
          </a:bodyPr>
          <a:lstStyle/>
          <a:p>
            <a:pPr algn="just"/>
            <a:r>
              <a:rPr lang="en-US" sz="36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#1 Defense </a:t>
            </a:r>
            <a:r>
              <a:rPr lang="en-US" sz="36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against IPv6 Leakage</a:t>
            </a:r>
            <a:endParaRPr lang="en-US" sz="36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dirty="0" smtClean="0">
              <a:solidFill>
                <a:srgbClr val="000000"/>
              </a:solidFill>
              <a:latin typeface="+mj-lt"/>
            </a:endParaRPr>
          </a:p>
        </p:txBody>
      </p:sp>
      <p:pic>
        <p:nvPicPr>
          <p:cNvPr id="3" name="Picture 2"/>
          <p:cNvPicPr/>
          <p:nvPr/>
        </p:nvPicPr>
        <p:blipFill rotWithShape="1">
          <a:blip r:embed="rId2">
            <a:extLst>
              <a:ext uri="{28A0092B-C50C-407E-A947-70E740481C1C}">
                <a14:useLocalDpi xmlns:a14="http://schemas.microsoft.com/office/drawing/2010/main" val="0"/>
              </a:ext>
            </a:extLst>
          </a:blip>
          <a:srcRect l="24039" t="18530" r="47436" b="18472"/>
          <a:stretch/>
        </p:blipFill>
        <p:spPr bwMode="auto">
          <a:xfrm>
            <a:off x="7819159" y="1465062"/>
            <a:ext cx="3619500" cy="4493260"/>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1329491" y="1484462"/>
            <a:ext cx="6096000" cy="3416320"/>
          </a:xfrm>
          <a:prstGeom prst="rect">
            <a:avLst/>
          </a:prstGeom>
        </p:spPr>
        <p:txBody>
          <a:bodyPr>
            <a:spAutoFit/>
          </a:bodyPr>
          <a:lstStyle/>
          <a:p>
            <a:pPr marL="285750" indent="-285750" algn="just">
              <a:buFont typeface="Arial" panose="020B0604020202020204" pitchFamily="34" charset="0"/>
              <a:buChar char="•"/>
            </a:pPr>
            <a:endPar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The </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ultimately best way to defend against Man-in-the-Middle Attacks exploiting IPv6 is to ensure that the </a:t>
            </a:r>
            <a:r>
              <a:rPr lang="en-US"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Client machine always has an IPv6 connection </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so that no attacker can misuse our default gateway. The </a:t>
            </a:r>
            <a:r>
              <a:rPr lang="en-US" kern="1400" spc="25" dirty="0" err="1">
                <a:solidFill>
                  <a:srgbClr val="17365D"/>
                </a:solidFill>
                <a:latin typeface="Cambria" panose="02040503050406030204" pitchFamily="18" charset="0"/>
                <a:ea typeface="Times New Roman" panose="02020603050405020304" pitchFamily="18" charset="0"/>
                <a:cs typeface="Times New Roman" panose="02020603050405020304" pitchFamily="18" charset="0"/>
              </a:rPr>
              <a:t>MitM</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attack is possible because we are not trying to subvert an existing IPv6 network but injecting RAs onto a IPv6-capable IPv4 networks, not native IPv6 or dual stack ones. </a:t>
            </a:r>
          </a:p>
          <a:p>
            <a:pPr marL="285750" indent="-285750" algn="just">
              <a:buFont typeface="Arial" panose="020B0604020202020204" pitchFamily="34" charset="0"/>
              <a:buChar char="•"/>
            </a:pPr>
            <a:endPar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10228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82751" y="633926"/>
            <a:ext cx="10042350" cy="2123658"/>
          </a:xfrm>
          <a:prstGeom prst="rect">
            <a:avLst/>
          </a:prstGeom>
        </p:spPr>
        <p:txBody>
          <a:bodyPr wrap="square">
            <a:spAutoFit/>
          </a:bodyPr>
          <a:lstStyle/>
          <a:p>
            <a:pPr algn="just"/>
            <a:r>
              <a:rPr lang="en-US" sz="36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#2 Defense against DNS </a:t>
            </a:r>
            <a:r>
              <a:rPr lang="en-US" sz="36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Hijacking</a:t>
            </a:r>
          </a:p>
          <a:p>
            <a:r>
              <a:rPr lang="en-US" dirty="0"/>
              <a:t> </a:t>
            </a:r>
            <a:endParaRPr lang="en-US" sz="1400" dirty="0"/>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dirty="0" smtClean="0">
              <a:solidFill>
                <a:srgbClr val="000000"/>
              </a:solidFill>
              <a:latin typeface="+mj-lt"/>
            </a:endParaRPr>
          </a:p>
        </p:txBody>
      </p:sp>
      <p:sp>
        <p:nvSpPr>
          <p:cNvPr id="5" name="Rectangle 4"/>
          <p:cNvSpPr/>
          <p:nvPr/>
        </p:nvSpPr>
        <p:spPr>
          <a:xfrm>
            <a:off x="1592730" y="1695755"/>
            <a:ext cx="8770472" cy="3596369"/>
          </a:xfrm>
          <a:prstGeom prst="rect">
            <a:avLst/>
          </a:prstGeom>
        </p:spPr>
        <p:txBody>
          <a:bodyPr wrap="square">
            <a:spAutoFit/>
          </a:bodyPr>
          <a:lstStyle/>
          <a:p>
            <a:pPr marL="285750" indent="-285750" algn="just">
              <a:lnSpc>
                <a:spcPct val="115000"/>
              </a:lnSpc>
              <a:buFont typeface="Arial" panose="020B0604020202020204" pitchFamily="34" charset="0"/>
              <a:buChar char="•"/>
            </a:pP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DNS hijacking can be detected if the VPN </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Client </a:t>
            </a:r>
            <a:r>
              <a:rPr lang="en-US"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periodically monitors the DNS Connection</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rather than just at the tunnel initiation. </a:t>
            </a:r>
            <a:endPar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lnSpc>
                <a:spcPct val="115000"/>
              </a:lnSpc>
              <a:buFont typeface="Arial" panose="020B0604020202020204" pitchFamily="34" charset="0"/>
              <a:buChar char="•"/>
            </a:pPr>
            <a:endPar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lnSpc>
                <a:spcPct val="115000"/>
              </a:lnSpc>
              <a:buFont typeface="Arial" panose="020B0604020202020204" pitchFamily="34" charset="0"/>
              <a:buChar char="•"/>
            </a:pP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The </a:t>
            </a:r>
            <a:r>
              <a:rPr lang="en-US"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Client’s Routing Table should also be monitored for changes </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in the configuration. </a:t>
            </a:r>
            <a:endPar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lnSpc>
                <a:spcPct val="115000"/>
              </a:lnSpc>
              <a:buFont typeface="Arial" panose="020B0604020202020204" pitchFamily="34" charset="0"/>
              <a:buChar char="•"/>
            </a:pPr>
            <a:endPar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lnSpc>
                <a:spcPct val="115000"/>
              </a:lnSpc>
              <a:buFont typeface="Arial" panose="020B0604020202020204" pitchFamily="34" charset="0"/>
              <a:buChar char="•"/>
            </a:pP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DNS hijacking </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can </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be defended </a:t>
            </a:r>
            <a:r>
              <a:rPr lang="en-US"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if we configure the VPN tunnel gateway to have the same IP Address as the DNS resolver</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This prevents adversary from producing a split tunnel and fooling the victim host into believing that the DNS is a local resource in the LAN. This solution has been implemented in </a:t>
            </a:r>
            <a:r>
              <a:rPr lang="en-US" b="1" kern="1400" spc="25" dirty="0" err="1">
                <a:solidFill>
                  <a:srgbClr val="17365D"/>
                </a:solidFill>
                <a:latin typeface="Cambria" panose="02040503050406030204" pitchFamily="18" charset="0"/>
                <a:ea typeface="Times New Roman" panose="02020603050405020304" pitchFamily="18" charset="0"/>
                <a:cs typeface="Times New Roman" panose="02020603050405020304" pitchFamily="18" charset="0"/>
              </a:rPr>
              <a:t>Astrill</a:t>
            </a:r>
            <a:r>
              <a:rPr lang="en-US"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t>
            </a:r>
            <a:r>
              <a:rPr lang="en-US"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VPN </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and successfully prevent DNS queries to be redirected to the adversary. </a:t>
            </a:r>
          </a:p>
        </p:txBody>
      </p:sp>
    </p:spTree>
    <p:extLst>
      <p:ext uri="{BB962C8B-B14F-4D97-AF65-F5344CB8AC3E}">
        <p14:creationId xmlns:p14="http://schemas.microsoft.com/office/powerpoint/2010/main" val="16140440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80562" y="208598"/>
            <a:ext cx="10270540" cy="1154162"/>
          </a:xfrm>
          <a:prstGeom prst="rect">
            <a:avLst/>
          </a:prstGeom>
        </p:spPr>
        <p:txBody>
          <a:bodyPr wrap="square">
            <a:spAutoFit/>
          </a:bodyPr>
          <a:lstStyle/>
          <a:p>
            <a:pPr>
              <a:lnSpc>
                <a:spcPct val="115000"/>
              </a:lnSpc>
            </a:pP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In time,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VPN technology became available for regular internet </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users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who connected from all over the </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world because VPN allowed them</a:t>
            </a: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nSpc>
                <a:spcPct val="115000"/>
              </a:lnSpc>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srcRect l="12064" t="1259" r="6539" b="7322"/>
          <a:stretch/>
        </p:blipFill>
        <p:spPr>
          <a:xfrm>
            <a:off x="2306539" y="1362760"/>
            <a:ext cx="8018585" cy="5063282"/>
          </a:xfrm>
          <a:prstGeom prst="rect">
            <a:avLst/>
          </a:prstGeom>
        </p:spPr>
      </p:pic>
    </p:spTree>
    <p:extLst>
      <p:ext uri="{BB962C8B-B14F-4D97-AF65-F5344CB8AC3E}">
        <p14:creationId xmlns:p14="http://schemas.microsoft.com/office/powerpoint/2010/main" val="42041749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82751" y="633926"/>
            <a:ext cx="10042350" cy="2123658"/>
          </a:xfrm>
          <a:prstGeom prst="rect">
            <a:avLst/>
          </a:prstGeom>
        </p:spPr>
        <p:txBody>
          <a:bodyPr wrap="square">
            <a:spAutoFit/>
          </a:bodyPr>
          <a:lstStyle/>
          <a:p>
            <a:pPr algn="just"/>
            <a:r>
              <a:rPr lang="en-US" sz="36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#2 Defense against DNS </a:t>
            </a:r>
            <a:r>
              <a:rPr lang="en-US" sz="36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Hijacking</a:t>
            </a:r>
          </a:p>
          <a:p>
            <a:r>
              <a:rPr lang="en-US" dirty="0"/>
              <a:t> </a:t>
            </a:r>
            <a:endParaRPr lang="en-US" sz="1400" dirty="0"/>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dirty="0" smtClean="0">
              <a:solidFill>
                <a:srgbClr val="000000"/>
              </a:solidFill>
              <a:latin typeface="+mj-lt"/>
            </a:endParaRPr>
          </a:p>
        </p:txBody>
      </p:sp>
      <p:sp>
        <p:nvSpPr>
          <p:cNvPr id="5" name="Rectangle 4"/>
          <p:cNvSpPr/>
          <p:nvPr/>
        </p:nvSpPr>
        <p:spPr>
          <a:xfrm>
            <a:off x="1578875" y="1583437"/>
            <a:ext cx="8770472" cy="2003625"/>
          </a:xfrm>
          <a:prstGeom prst="rect">
            <a:avLst/>
          </a:prstGeom>
        </p:spPr>
        <p:txBody>
          <a:bodyPr wrap="square">
            <a:spAutoFit/>
          </a:bodyPr>
          <a:lstStyle/>
          <a:p>
            <a:pPr marL="285750" indent="-285750" algn="just">
              <a:lnSpc>
                <a:spcPct val="115000"/>
              </a:lnSpc>
              <a:buFont typeface="Arial" panose="020B0604020202020204" pitchFamily="34" charset="0"/>
              <a:buChar char="•"/>
            </a:pPr>
            <a:r>
              <a:rPr lang="en-US"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Use </a:t>
            </a:r>
            <a:r>
              <a:rPr lang="en-US"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 private DNS</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Selecting a fake subnet is easy when a third party DNS service is being used. It becomes difficult when the VPN service provider uses its own private DNS as it ensures that the subnet contains at least three IPs (i.e., the DNS server, the gateway, and the VPN Client). However, the VPN is still at risk of route injection attack when </a:t>
            </a:r>
            <a:r>
              <a:rPr lang="en-US" kern="1400" spc="25" dirty="0" err="1">
                <a:solidFill>
                  <a:srgbClr val="17365D"/>
                </a:solidFill>
                <a:latin typeface="Cambria" panose="02040503050406030204" pitchFamily="18" charset="0"/>
                <a:ea typeface="Times New Roman" panose="02020603050405020304" pitchFamily="18" charset="0"/>
                <a:cs typeface="Times New Roman" panose="02020603050405020304" pitchFamily="18" charset="0"/>
              </a:rPr>
              <a:t>OpenVPN</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is used with these configurations.</a:t>
            </a:r>
          </a:p>
          <a:p>
            <a:pPr marL="285750" indent="-285750" algn="just">
              <a:lnSpc>
                <a:spcPct val="115000"/>
              </a:lnSpc>
              <a:buFont typeface="Arial" panose="020B0604020202020204" pitchFamily="34" charset="0"/>
              <a:buChar char="•"/>
            </a:pPr>
            <a:endPar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28486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82751" y="633926"/>
            <a:ext cx="10042350" cy="2677656"/>
          </a:xfrm>
          <a:prstGeom prst="rect">
            <a:avLst/>
          </a:prstGeom>
        </p:spPr>
        <p:txBody>
          <a:bodyPr wrap="square">
            <a:spAutoFit/>
          </a:bodyPr>
          <a:lstStyle/>
          <a:p>
            <a:r>
              <a:rPr lang="en-US" sz="36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#3 Defense against Authentication </a:t>
            </a:r>
            <a:r>
              <a:rPr lang="en-US" sz="36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Vulnerabilities</a:t>
            </a:r>
          </a:p>
          <a:p>
            <a:r>
              <a:rPr lang="en-US" dirty="0"/>
              <a:t> </a:t>
            </a:r>
            <a:endParaRPr lang="en-US" sz="1400" dirty="0"/>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dirty="0" smtClean="0">
              <a:solidFill>
                <a:srgbClr val="000000"/>
              </a:solidFill>
              <a:latin typeface="+mj-lt"/>
            </a:endParaRPr>
          </a:p>
        </p:txBody>
      </p:sp>
      <p:sp>
        <p:nvSpPr>
          <p:cNvPr id="2" name="Rectangle 1"/>
          <p:cNvSpPr/>
          <p:nvPr/>
        </p:nvSpPr>
        <p:spPr>
          <a:xfrm>
            <a:off x="1565563" y="1972754"/>
            <a:ext cx="9659537" cy="3215752"/>
          </a:xfrm>
          <a:prstGeom prst="rect">
            <a:avLst/>
          </a:prstGeom>
        </p:spPr>
        <p:txBody>
          <a:bodyPr wrap="square">
            <a:spAutoFit/>
          </a:bodyPr>
          <a:lstStyle/>
          <a:p>
            <a:pPr marL="285750" indent="-285750" algn="just">
              <a:lnSpc>
                <a:spcPct val="115000"/>
              </a:lnSpc>
              <a:spcAft>
                <a:spcPts val="1000"/>
              </a:spcAft>
              <a:buFont typeface="Arial" panose="020B0604020202020204" pitchFamily="34" charset="0"/>
              <a:buChar char="•"/>
            </a:pP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Strong </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authentication by means of </a:t>
            </a:r>
            <a:r>
              <a:rPr lang="en-US"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certificates, smart cards or tokens </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can be used when users are connecting to the VPN Server. </a:t>
            </a:r>
            <a:endParaRPr lang="en-US"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lvl="2" algn="just">
              <a:lnSpc>
                <a:spcPct val="115000"/>
              </a:lnSpc>
              <a:spcAft>
                <a:spcPts val="1000"/>
              </a:spcAft>
            </a:pPr>
            <a:r>
              <a:rPr lang="en-US"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 </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smart card stores a user profile, encryption keys and algorithms. </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 PIN number is usually required to invoke the smart card. A token card provides a one-time password. When the user authenticates correctly on the token by entering the correct PIN number, the card will display a one-time passcode that will allow access to the network. </a:t>
            </a:r>
          </a:p>
          <a:p>
            <a:pPr marL="285750" indent="-285750" algn="just">
              <a:lnSpc>
                <a:spcPct val="115000"/>
              </a:lnSpc>
              <a:spcAft>
                <a:spcPts val="1000"/>
              </a:spcAft>
              <a:buFont typeface="Arial" panose="020B0604020202020204" pitchFamily="34" charset="0"/>
              <a:buChar char="•"/>
            </a:pPr>
            <a:r>
              <a:rPr lang="en-US"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Add-on authentication system, like TACACS+, RADIUS </a:t>
            </a:r>
            <a:r>
              <a:rPr lang="en-US"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can be also used to create a profile of all VPN users, controlling the access to the private network</a:t>
            </a:r>
            <a:r>
              <a:rPr lang="en-US"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3965563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2930" y="-200730"/>
            <a:ext cx="7757580" cy="4064627"/>
          </a:xfrm>
        </p:spPr>
        <p:txBody>
          <a:bodyPr>
            <a:normAutofit/>
          </a:bodyPr>
          <a:lstStyle/>
          <a:p>
            <a:pPr lvl="0"/>
            <a:r>
              <a:rPr lang="en-US" sz="4400" kern="1400" spc="25" dirty="0" smtClean="0">
                <a:solidFill>
                  <a:schemeClr val="tx1"/>
                </a:solidFill>
                <a:latin typeface="Cambria" panose="02040503050406030204" pitchFamily="18" charset="0"/>
                <a:ea typeface="Times New Roman" panose="02020603050405020304" pitchFamily="18" charset="0"/>
                <a:cs typeface="Times New Roman" panose="02020603050405020304" pitchFamily="18" charset="0"/>
              </a:rPr>
              <a:t>FUTURE SCOPE</a:t>
            </a:r>
            <a:endParaRPr lang="en-US" dirty="0"/>
          </a:p>
        </p:txBody>
      </p:sp>
    </p:spTree>
    <p:extLst>
      <p:ext uri="{BB962C8B-B14F-4D97-AF65-F5344CB8AC3E}">
        <p14:creationId xmlns:p14="http://schemas.microsoft.com/office/powerpoint/2010/main" val="14740415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82751" y="633926"/>
            <a:ext cx="10042350" cy="1569660"/>
          </a:xfrm>
          <a:prstGeom prst="rect">
            <a:avLst/>
          </a:prstGeom>
        </p:spPr>
        <p:txBody>
          <a:bodyPr wrap="square">
            <a:spAutoFit/>
          </a:bodyPr>
          <a:lstStyle/>
          <a:p>
            <a:r>
              <a:rPr lang="en-US" dirty="0"/>
              <a:t> </a:t>
            </a:r>
            <a:endParaRPr lang="en-US" sz="1400" dirty="0"/>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just"/>
            <a:endParaRPr lang="en-US" dirty="0" smtClean="0">
              <a:solidFill>
                <a:srgbClr val="000000"/>
              </a:solidFill>
              <a:latin typeface="+mj-lt"/>
            </a:endParaRPr>
          </a:p>
        </p:txBody>
      </p:sp>
      <p:sp>
        <p:nvSpPr>
          <p:cNvPr id="2" name="Rectangle 1"/>
          <p:cNvSpPr/>
          <p:nvPr/>
        </p:nvSpPr>
        <p:spPr>
          <a:xfrm>
            <a:off x="1565563" y="1972754"/>
            <a:ext cx="9659537" cy="2919261"/>
          </a:xfrm>
          <a:prstGeom prst="rect">
            <a:avLst/>
          </a:prstGeom>
        </p:spPr>
        <p:txBody>
          <a:bodyPr wrap="square">
            <a:spAutoFit/>
          </a:bodyPr>
          <a:lstStyle/>
          <a:p>
            <a:pPr algn="just">
              <a:lnSpc>
                <a:spcPct val="115000"/>
              </a:lnSpc>
              <a:spcAft>
                <a:spcPts val="1000"/>
              </a:spcAft>
            </a:pP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In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future, the research can be extended by </a:t>
            </a: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lnSpc>
                <a:spcPct val="115000"/>
              </a:lnSpc>
              <a:spcAft>
                <a:spcPts val="1000"/>
              </a:spcAft>
              <a:buFont typeface="Arial" panose="020B0604020202020204" pitchFamily="34" charset="0"/>
              <a:buChar char="•"/>
            </a:pP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experimentally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verifying and evaluating these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countermeasure techniques</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t>
            </a:r>
            <a:endPar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marL="342900" indent="-342900" algn="just">
              <a:lnSpc>
                <a:spcPct val="115000"/>
              </a:lnSpc>
              <a:spcAft>
                <a:spcPts val="1000"/>
              </a:spcAft>
              <a:buFont typeface="Arial" panose="020B0604020202020204" pitchFamily="34" charset="0"/>
              <a:buChar char="•"/>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n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evaluative study of the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commercial VPNs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currently popular in the local and global market can also be undertaken that discusses the </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detection and defense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mechanisms they use to provide security and the risks they are currently unable to remove. </a:t>
            </a:r>
          </a:p>
          <a:p>
            <a:pPr marL="285750" indent="-285750" algn="just">
              <a:lnSpc>
                <a:spcPct val="115000"/>
              </a:lnSpc>
              <a:spcAft>
                <a:spcPts val="1000"/>
              </a:spcAft>
              <a:buFont typeface="Arial" panose="020B0604020202020204" pitchFamily="34" charset="0"/>
              <a:buChar char="•"/>
            </a:pPr>
            <a:endParaRPr lang="en-US"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40393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80562" y="208598"/>
            <a:ext cx="10270540" cy="1154162"/>
          </a:xfrm>
          <a:prstGeom prst="rect">
            <a:avLst/>
          </a:prstGeom>
        </p:spPr>
        <p:txBody>
          <a:bodyPr wrap="square">
            <a:spAutoFit/>
          </a:bodyPr>
          <a:lstStyle/>
          <a:p>
            <a:pPr>
              <a:lnSpc>
                <a:spcPct val="115000"/>
              </a:lnSpc>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In time, VPN technology became available for regular internet users who connected from all over the world because VPN allowed them</a:t>
            </a:r>
          </a:p>
          <a:p>
            <a:pPr>
              <a:lnSpc>
                <a:spcPct val="115000"/>
              </a:lnSpc>
            </a:pP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srcRect l="10595" t="700" r="15350" b="6763"/>
          <a:stretch/>
        </p:blipFill>
        <p:spPr>
          <a:xfrm>
            <a:off x="2202289" y="1362760"/>
            <a:ext cx="7152725" cy="5025144"/>
          </a:xfrm>
          <a:prstGeom prst="rect">
            <a:avLst/>
          </a:prstGeom>
        </p:spPr>
      </p:pic>
    </p:spTree>
    <p:extLst>
      <p:ext uri="{BB962C8B-B14F-4D97-AF65-F5344CB8AC3E}">
        <p14:creationId xmlns:p14="http://schemas.microsoft.com/office/powerpoint/2010/main" val="30828607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80562" y="208598"/>
            <a:ext cx="10270540" cy="1477969"/>
          </a:xfrm>
          <a:prstGeom prst="rect">
            <a:avLst/>
          </a:prstGeom>
        </p:spPr>
        <p:txBody>
          <a:bodyPr wrap="square">
            <a:spAutoFit/>
          </a:bodyPr>
          <a:lstStyle/>
          <a:p>
            <a:pPr>
              <a:lnSpc>
                <a:spcPct val="115000"/>
              </a:lnSpc>
            </a:pP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to encrypt the date</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to become anonymous, to keep the traffic data private and safe from hackers, government censorships and other dangers on the internet, and to bypass geolocation restrictions by </a:t>
            </a:r>
            <a:r>
              <a:rPr lang="en-US" sz="2000" kern="1400" spc="25" dirty="0" err="1">
                <a:solidFill>
                  <a:srgbClr val="17365D"/>
                </a:solidFill>
                <a:latin typeface="Cambria" panose="02040503050406030204" pitchFamily="18" charset="0"/>
                <a:ea typeface="Times New Roman" panose="02020603050405020304" pitchFamily="18" charset="0"/>
                <a:cs typeface="Times New Roman" panose="02020603050405020304" pitchFamily="18" charset="0"/>
              </a:rPr>
              <a:t>loging</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into a server located in a place where the content is available</a:t>
            </a: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srcRect l="24336" t="42491" r="29616" b="22435"/>
          <a:stretch/>
        </p:blipFill>
        <p:spPr>
          <a:xfrm>
            <a:off x="1548427" y="2463144"/>
            <a:ext cx="5991367" cy="2565779"/>
          </a:xfrm>
          <a:prstGeom prst="rect">
            <a:avLst/>
          </a:prstGeom>
        </p:spPr>
      </p:pic>
      <p:pic>
        <p:nvPicPr>
          <p:cNvPr id="5" name="Picture 4"/>
          <p:cNvPicPr>
            <a:picLocks noChangeAspect="1"/>
          </p:cNvPicPr>
          <p:nvPr/>
        </p:nvPicPr>
        <p:blipFill rotWithShape="1">
          <a:blip r:embed="rId3"/>
          <a:srcRect l="40700" t="40065" r="30140" b="11987"/>
          <a:stretch/>
        </p:blipFill>
        <p:spPr>
          <a:xfrm>
            <a:off x="7539794" y="1992297"/>
            <a:ext cx="3794077" cy="3507475"/>
          </a:xfrm>
          <a:prstGeom prst="rect">
            <a:avLst/>
          </a:prstGeom>
        </p:spPr>
      </p:pic>
      <p:sp>
        <p:nvSpPr>
          <p:cNvPr id="6" name="Rectangle 5"/>
          <p:cNvSpPr/>
          <p:nvPr/>
        </p:nvSpPr>
        <p:spPr>
          <a:xfrm>
            <a:off x="2740844" y="5138697"/>
            <a:ext cx="3606533" cy="989502"/>
          </a:xfrm>
          <a:prstGeom prst="rect">
            <a:avLst/>
          </a:prstGeom>
        </p:spPr>
        <p:txBody>
          <a:bodyPr wrap="square">
            <a:spAutoFit/>
          </a:bodyPr>
          <a:lstStyle/>
          <a:p>
            <a:pPr algn="ctr">
              <a:spcAft>
                <a:spcPts val="1500"/>
              </a:spcAft>
            </a:pPr>
            <a:r>
              <a:rPr lang="en-US" sz="32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ENCRYPTED</a:t>
            </a:r>
            <a:endParaRPr lang="en-US" sz="32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15000"/>
              </a:lnSpc>
            </a:pP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539794" y="5221061"/>
            <a:ext cx="3606533" cy="989502"/>
          </a:xfrm>
          <a:prstGeom prst="rect">
            <a:avLst/>
          </a:prstGeom>
        </p:spPr>
        <p:txBody>
          <a:bodyPr wrap="square">
            <a:spAutoFit/>
          </a:bodyPr>
          <a:lstStyle/>
          <a:p>
            <a:pPr algn="ctr">
              <a:spcAft>
                <a:spcPts val="1500"/>
              </a:spcAft>
            </a:pPr>
            <a:r>
              <a:rPr lang="en-US" sz="32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SECURE</a:t>
            </a:r>
            <a:endParaRPr lang="en-US" sz="32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15000"/>
              </a:lnSpc>
            </a:pP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095269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80562" y="208598"/>
            <a:ext cx="10270540" cy="1508105"/>
          </a:xfrm>
          <a:prstGeom prst="rect">
            <a:avLst/>
          </a:prstGeom>
        </p:spPr>
        <p:txBody>
          <a:bodyPr wrap="square">
            <a:spAutoFit/>
          </a:bodyPr>
          <a:lstStyle/>
          <a:p>
            <a:pPr>
              <a:lnSpc>
                <a:spcPct val="115000"/>
              </a:lnSpc>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to encrypt the date,</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to become anonymous</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to keep the traffic data private and safe from hackers, government censorships and other dangers on the internet, and to bypass geolocation restrictions by </a:t>
            </a:r>
            <a:r>
              <a:rPr lang="en-US" sz="2000" kern="1400" spc="25" dirty="0" err="1">
                <a:solidFill>
                  <a:srgbClr val="17365D"/>
                </a:solidFill>
                <a:latin typeface="Cambria" panose="02040503050406030204" pitchFamily="18" charset="0"/>
                <a:ea typeface="Times New Roman" panose="02020603050405020304" pitchFamily="18" charset="0"/>
                <a:cs typeface="Times New Roman" panose="02020603050405020304" pitchFamily="18" charset="0"/>
              </a:rPr>
              <a:t>loging</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into a server located in a place where the content is available</a:t>
            </a: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srcRect l="47413" t="27565" r="27203" b="15158"/>
          <a:stretch/>
        </p:blipFill>
        <p:spPr>
          <a:xfrm>
            <a:off x="4636100" y="2043456"/>
            <a:ext cx="2557740" cy="3244736"/>
          </a:xfrm>
          <a:prstGeom prst="rect">
            <a:avLst/>
          </a:prstGeom>
        </p:spPr>
      </p:pic>
      <p:sp>
        <p:nvSpPr>
          <p:cNvPr id="6" name="Rectangle 5"/>
          <p:cNvSpPr/>
          <p:nvPr/>
        </p:nvSpPr>
        <p:spPr>
          <a:xfrm>
            <a:off x="4111703" y="5288192"/>
            <a:ext cx="3606533" cy="989502"/>
          </a:xfrm>
          <a:prstGeom prst="rect">
            <a:avLst/>
          </a:prstGeom>
        </p:spPr>
        <p:txBody>
          <a:bodyPr wrap="square">
            <a:spAutoFit/>
          </a:bodyPr>
          <a:lstStyle/>
          <a:p>
            <a:pPr algn="ctr">
              <a:spcAft>
                <a:spcPts val="1500"/>
              </a:spcAft>
            </a:pPr>
            <a:r>
              <a:rPr lang="en-US" sz="32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ANONYMITY</a:t>
            </a:r>
            <a:endParaRPr lang="en-US" sz="32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15000"/>
              </a:lnSpc>
            </a:pP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509119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3778" t="11521" r="35490" b="23741"/>
          <a:stretch/>
        </p:blipFill>
        <p:spPr>
          <a:xfrm>
            <a:off x="2340486" y="1677696"/>
            <a:ext cx="7902053" cy="4735773"/>
          </a:xfrm>
          <a:prstGeom prst="rect">
            <a:avLst/>
          </a:prstGeom>
        </p:spPr>
      </p:pic>
      <p:sp>
        <p:nvSpPr>
          <p:cNvPr id="5" name="Rectangle 4"/>
          <p:cNvSpPr/>
          <p:nvPr/>
        </p:nvSpPr>
        <p:spPr>
          <a:xfrm>
            <a:off x="1180562" y="208598"/>
            <a:ext cx="10270540" cy="1508105"/>
          </a:xfrm>
          <a:prstGeom prst="rect">
            <a:avLst/>
          </a:prstGeom>
        </p:spPr>
        <p:txBody>
          <a:bodyPr wrap="square">
            <a:spAutoFit/>
          </a:bodyPr>
          <a:lstStyle/>
          <a:p>
            <a:pPr>
              <a:lnSpc>
                <a:spcPct val="115000"/>
              </a:lnSpc>
            </a:pP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to encrypt the date</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to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become anonymous, </a:t>
            </a: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to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keep the traffic data private and safe from hackers, government censorships and other dangers on the </a:t>
            </a: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internet</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 and to bypass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geolocation restrictions </a:t>
            </a: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by logging </a:t>
            </a:r>
            <a:r>
              <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into a server located in a place where the content is available</a:t>
            </a: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p:txBody>
      </p:sp>
      <p:sp>
        <p:nvSpPr>
          <p:cNvPr id="6" name="Rectangle 5"/>
          <p:cNvSpPr/>
          <p:nvPr/>
        </p:nvSpPr>
        <p:spPr>
          <a:xfrm>
            <a:off x="1063941" y="1695404"/>
            <a:ext cx="3606533" cy="989502"/>
          </a:xfrm>
          <a:prstGeom prst="rect">
            <a:avLst/>
          </a:prstGeom>
        </p:spPr>
        <p:txBody>
          <a:bodyPr wrap="square">
            <a:spAutoFit/>
          </a:bodyPr>
          <a:lstStyle/>
          <a:p>
            <a:pPr algn="ctr">
              <a:spcAft>
                <a:spcPts val="1500"/>
              </a:spcAft>
            </a:pPr>
            <a:r>
              <a:rPr lang="en-US" sz="32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PRIVACY </a:t>
            </a:r>
            <a:endParaRPr lang="en-US" sz="32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15000"/>
              </a:lnSpc>
            </a:pP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586829" y="3878237"/>
            <a:ext cx="2129257" cy="804836"/>
          </a:xfrm>
          <a:prstGeom prst="rect">
            <a:avLst/>
          </a:prstGeom>
        </p:spPr>
        <p:txBody>
          <a:bodyPr wrap="square">
            <a:spAutoFit/>
          </a:bodyPr>
          <a:lstStyle/>
          <a:p>
            <a:pPr algn="ctr">
              <a:spcAft>
                <a:spcPts val="1500"/>
              </a:spcAft>
            </a:pP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HACKERS</a:t>
            </a: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15000"/>
              </a:lnSpc>
            </a:pP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4670474" y="5745388"/>
            <a:ext cx="1962548" cy="1112612"/>
          </a:xfrm>
          <a:prstGeom prst="rect">
            <a:avLst/>
          </a:prstGeom>
        </p:spPr>
        <p:txBody>
          <a:bodyPr wrap="square">
            <a:spAutoFit/>
          </a:bodyPr>
          <a:lstStyle/>
          <a:p>
            <a:pPr algn="ctr">
              <a:spcAft>
                <a:spcPts val="1500"/>
              </a:spcAft>
            </a:pPr>
            <a:r>
              <a:rPr lang="en-US" sz="20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GOVT CENSORSHIP</a:t>
            </a:r>
            <a:endParaRPr lang="en-US" sz="20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15000"/>
              </a:lnSpc>
            </a:pP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503174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572" r="7349" b="10122"/>
          <a:stretch/>
        </p:blipFill>
        <p:spPr>
          <a:xfrm>
            <a:off x="998807" y="-109"/>
            <a:ext cx="10874326" cy="6168788"/>
          </a:xfrm>
          <a:prstGeom prst="rect">
            <a:avLst/>
          </a:prstGeom>
        </p:spPr>
      </p:pic>
      <p:sp>
        <p:nvSpPr>
          <p:cNvPr id="6" name="Rectangle 5"/>
          <p:cNvSpPr/>
          <p:nvPr/>
        </p:nvSpPr>
        <p:spPr>
          <a:xfrm>
            <a:off x="2265338" y="6168679"/>
            <a:ext cx="8341264" cy="989502"/>
          </a:xfrm>
          <a:prstGeom prst="rect">
            <a:avLst/>
          </a:prstGeom>
        </p:spPr>
        <p:txBody>
          <a:bodyPr wrap="square">
            <a:spAutoFit/>
          </a:bodyPr>
          <a:lstStyle/>
          <a:p>
            <a:pPr algn="ctr">
              <a:spcAft>
                <a:spcPts val="1500"/>
              </a:spcAft>
            </a:pPr>
            <a:r>
              <a:rPr lang="en-US" sz="3200"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FREEDOM (ACCESS TO BLOCKED CONTENT)</a:t>
            </a:r>
            <a:endParaRPr lang="en-US" sz="3200"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15000"/>
              </a:lnSpc>
            </a:pP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5036234" y="208598"/>
            <a:ext cx="6414868" cy="1124026"/>
          </a:xfrm>
          <a:prstGeom prst="rect">
            <a:avLst/>
          </a:prstGeom>
        </p:spPr>
        <p:txBody>
          <a:bodyPr wrap="square">
            <a:spAutoFit/>
          </a:bodyPr>
          <a:lstStyle/>
          <a:p>
            <a:pPr>
              <a:lnSpc>
                <a:spcPct val="115000"/>
              </a:lnSpc>
            </a:pP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to bypass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geolocation restrictions </a:t>
            </a:r>
            <a:r>
              <a:rPr lang="en-US" sz="2000" b="1" kern="1400" spc="25" dirty="0" smtClean="0">
                <a:solidFill>
                  <a:srgbClr val="17365D"/>
                </a:solidFill>
                <a:latin typeface="Cambria" panose="02040503050406030204" pitchFamily="18" charset="0"/>
                <a:ea typeface="Times New Roman" panose="02020603050405020304" pitchFamily="18" charset="0"/>
                <a:cs typeface="Times New Roman" panose="02020603050405020304" pitchFamily="18" charset="0"/>
              </a:rPr>
              <a:t>by logging </a:t>
            </a:r>
            <a:r>
              <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rPr>
              <a:t>into a server located in a place where the content is available</a:t>
            </a:r>
            <a:endParaRPr lang="en-US" sz="2000" b="1" kern="1400" spc="25" dirty="0">
              <a:solidFill>
                <a:srgbClr val="17365D"/>
              </a:solidFill>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8613055"/>
      </p:ext>
    </p:extLst>
  </p:cSld>
  <p:clrMapOvr>
    <a:masterClrMapping/>
  </p:clrMapOvr>
  <p:timing>
    <p:tnLst>
      <p:par>
        <p:cTn id="1" dur="indefinite" restart="never" nodeType="tmRoot"/>
      </p:par>
    </p:tnLst>
  </p:timing>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Badge</Template>
  <TotalTime>574</TotalTime>
  <Words>2623</Words>
  <Application>Microsoft Office PowerPoint</Application>
  <PresentationFormat>Widescreen</PresentationFormat>
  <Paragraphs>378</Paragraphs>
  <Slides>43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Cambria</vt:lpstr>
      <vt:lpstr>Gill Sans MT</vt:lpstr>
      <vt:lpstr>Impact</vt:lpstr>
      <vt:lpstr>Times New Roman</vt:lpstr>
      <vt:lpstr>Badge</vt:lpstr>
      <vt:lpstr>Analysis of the Security Vulnerabilities in Virtual Private Networks ______________________________________________ Atiqa Zafar &amp; Zaryab Khan CS381 NETWORK SECURITY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Investigation of Potential Security Risks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COUNTERMEASURES</vt:lpstr>
      <vt:lpstr>PowerPoint Presentation</vt:lpstr>
      <vt:lpstr>PowerPoint Presentation</vt:lpstr>
      <vt:lpstr>PowerPoint Presentation</vt:lpstr>
      <vt:lpstr>PowerPoint Presentation</vt:lpstr>
      <vt:lpstr>PowerPoint Presentation</vt:lpstr>
      <vt:lpstr>FUTURE SCOPE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Atiqa Zafar</dc:creator>
  <cp:lastModifiedBy>Atiqa Zafar</cp:lastModifiedBy>
  <cp:revision>32</cp:revision>
  <dcterms:created xsi:type="dcterms:W3CDTF">2016-01-04T18:54:12Z</dcterms:created>
  <dcterms:modified xsi:type="dcterms:W3CDTF">2016-01-05T04:28:49Z</dcterms:modified>
</cp:coreProperties>
</file>